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5.xml" ContentType="application/vnd.openxmlformats-officedocument.theme+xml"/>
  <Override PartName="/ppt/slideLayouts/slideLayout47.xml" ContentType="application/vnd.openxmlformats-officedocument.presentationml.slideLayout+xml"/>
  <Override PartName="/ppt/theme/theme6.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7.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8.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9.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10.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11.xml" ContentType="application/vnd.openxmlformats-officedocument.theme+xml"/>
  <Override PartName="/ppt/slideLayouts/slideLayout82.xml" ContentType="application/vnd.openxmlformats-officedocument.presentationml.slideLayout+xml"/>
  <Override PartName="/ppt/theme/theme12.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13.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14.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1" r:id="rId3"/>
    <p:sldMasterId id="2147483675" r:id="rId4"/>
    <p:sldMasterId id="2147483686" r:id="rId5"/>
    <p:sldMasterId id="2147483697" r:id="rId6"/>
    <p:sldMasterId id="2147483699" r:id="rId7"/>
    <p:sldMasterId id="2147483834" r:id="rId8"/>
    <p:sldMasterId id="2147483845" r:id="rId9"/>
    <p:sldMasterId id="2147483921" r:id="rId10"/>
    <p:sldMasterId id="2147483951" r:id="rId11"/>
    <p:sldMasterId id="2147484010" r:id="rId12"/>
    <p:sldMasterId id="2147484021" r:id="rId13"/>
    <p:sldMasterId id="2147484058" r:id="rId14"/>
    <p:sldMasterId id="2147484088" r:id="rId15"/>
  </p:sldMasterIdLst>
  <p:notesMasterIdLst>
    <p:notesMasterId r:id="rId21"/>
  </p:notesMasterIdLst>
  <p:sldIdLst>
    <p:sldId id="3078" r:id="rId16"/>
    <p:sldId id="3077" r:id="rId17"/>
    <p:sldId id="3076" r:id="rId18"/>
    <p:sldId id="282" r:id="rId19"/>
    <p:sldId id="3073"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4"/>
    <a:srgbClr val="F14A45"/>
    <a:srgbClr val="00A362"/>
    <a:srgbClr val="142F5D"/>
    <a:srgbClr val="233F6E"/>
    <a:srgbClr val="48A068"/>
    <a:srgbClr val="00A25F"/>
    <a:srgbClr val="012B42"/>
    <a:srgbClr val="05488F"/>
    <a:srgbClr val="00548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21" autoAdjust="0"/>
    <p:restoredTop sz="97680" autoAdjust="0"/>
  </p:normalViewPr>
  <p:slideViewPr>
    <p:cSldViewPr snapToGrid="0" snapToObjects="1">
      <p:cViewPr varScale="1">
        <p:scale>
          <a:sx n="180" d="100"/>
          <a:sy n="180" d="100"/>
        </p:scale>
        <p:origin x="560" y="176"/>
      </p:cViewPr>
      <p:guideLst>
        <p:guide orient="horz" pos="1620"/>
        <p:guide pos="2880"/>
      </p:guideLst>
    </p:cSldViewPr>
  </p:slideViewPr>
  <p:outlineViewPr>
    <p:cViewPr>
      <p:scale>
        <a:sx n="33" d="100"/>
        <a:sy n="33" d="100"/>
      </p:scale>
      <p:origin x="0" y="0"/>
    </p:cViewPr>
  </p:outlineViewPr>
  <p:notesTextViewPr>
    <p:cViewPr>
      <p:scale>
        <a:sx n="95" d="100"/>
        <a:sy n="95" d="100"/>
      </p:scale>
      <p:origin x="0" y="0"/>
    </p:cViewPr>
  </p:notesTextViewPr>
  <p:sorterViewPr>
    <p:cViewPr>
      <p:scale>
        <a:sx n="93" d="100"/>
        <a:sy n="9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02F8B4-C217-0B4D-B495-35165CF66320}" type="datetimeFigureOut">
              <a:rPr lang="en-US" smtClean="0"/>
              <a:t>12/28/21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413352-2898-6849-9CEB-86E69ACBE01E}" type="slidenum">
              <a:rPr lang="en-US" smtClean="0"/>
              <a:t>‹#›</a:t>
            </a:fld>
            <a:endParaRPr lang="en-US"/>
          </a:p>
        </p:txBody>
      </p:sp>
    </p:spTree>
    <p:extLst>
      <p:ext uri="{BB962C8B-B14F-4D97-AF65-F5344CB8AC3E}">
        <p14:creationId xmlns:p14="http://schemas.microsoft.com/office/powerpoint/2010/main" val="387622800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Presenting some slides that show the range of what we offer, the philosophical approach to what we offer and why, give you some different options as you’re mulling this over and thinking about what type of engagement.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9413352-2898-6849-9CEB-86E69ACBE01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2824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9413352-2898-6849-9CEB-86E69ACBE01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7259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9413352-2898-6849-9CEB-86E69ACBE01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64554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Presenting some slides that show the range of what we offer, the philosophical approach to what we offer and why, give you some different options as you’re mulling this over and thinking about what type of engagement.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9413352-2898-6849-9CEB-86E69ACBE01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99240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9.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4.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5.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5.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62EC2BE-4D69-4B40-B3CD-43EE8B0DE349}" type="datetimeFigureOut">
              <a:rPr lang="en-US" smtClean="0"/>
              <a:t>12/28/21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66E6B-D06B-6E49-B68B-FBAD795EAD68}" type="slidenum">
              <a:rPr lang="en-US" smtClean="0"/>
              <a:t>‹#›</a:t>
            </a:fld>
            <a:endParaRPr lang="en-US"/>
          </a:p>
        </p:txBody>
      </p:sp>
    </p:spTree>
    <p:extLst>
      <p:ext uri="{BB962C8B-B14F-4D97-AF65-F5344CB8AC3E}">
        <p14:creationId xmlns:p14="http://schemas.microsoft.com/office/powerpoint/2010/main" val="365805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2EC2BE-4D69-4B40-B3CD-43EE8B0DE349}" type="datetimeFigureOut">
              <a:rPr lang="en-US" smtClean="0"/>
              <a:t>12/28/21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66E6B-D06B-6E49-B68B-FBAD795EAD68}" type="slidenum">
              <a:rPr lang="en-US" smtClean="0"/>
              <a:t>‹#›</a:t>
            </a:fld>
            <a:endParaRPr lang="en-US"/>
          </a:p>
        </p:txBody>
      </p:sp>
    </p:spTree>
    <p:extLst>
      <p:ext uri="{BB962C8B-B14F-4D97-AF65-F5344CB8AC3E}">
        <p14:creationId xmlns:p14="http://schemas.microsoft.com/office/powerpoint/2010/main" val="220939872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Green Split Right">
    <p:spTree>
      <p:nvGrpSpPr>
        <p:cNvPr id="1" name=""/>
        <p:cNvGrpSpPr/>
        <p:nvPr/>
      </p:nvGrpSpPr>
      <p:grpSpPr>
        <a:xfrm>
          <a:off x="0" y="0"/>
          <a:ext cx="0" cy="0"/>
          <a:chOff x="0" y="0"/>
          <a:chExt cx="0" cy="0"/>
        </a:xfrm>
      </p:grpSpPr>
      <p:sp>
        <p:nvSpPr>
          <p:cNvPr id="5" name="Rectangle 4"/>
          <p:cNvSpPr/>
          <p:nvPr userDrawn="1"/>
        </p:nvSpPr>
        <p:spPr>
          <a:xfrm>
            <a:off x="4579685" y="0"/>
            <a:ext cx="4564316" cy="5143500"/>
          </a:xfrm>
          <a:prstGeom prst="rect">
            <a:avLst/>
          </a:prstGeom>
          <a:solidFill>
            <a:srgbClr val="00AA4E"/>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
        <p:nvSpPr>
          <p:cNvPr id="7"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8"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Orange Split Right">
    <p:spTree>
      <p:nvGrpSpPr>
        <p:cNvPr id="1" name=""/>
        <p:cNvGrpSpPr/>
        <p:nvPr/>
      </p:nvGrpSpPr>
      <p:grpSpPr>
        <a:xfrm>
          <a:off x="0" y="0"/>
          <a:ext cx="0" cy="0"/>
          <a:chOff x="0" y="0"/>
          <a:chExt cx="0" cy="0"/>
        </a:xfrm>
      </p:grpSpPr>
      <p:sp>
        <p:nvSpPr>
          <p:cNvPr id="5" name="Rectangle 4"/>
          <p:cNvSpPr/>
          <p:nvPr userDrawn="1"/>
        </p:nvSpPr>
        <p:spPr>
          <a:xfrm>
            <a:off x="4579685"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
        <p:nvSpPr>
          <p:cNvPr id="7"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8"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Blue Split Left">
    <p:spTree>
      <p:nvGrpSpPr>
        <p:cNvPr id="1" name=""/>
        <p:cNvGrpSpPr/>
        <p:nvPr/>
      </p:nvGrpSpPr>
      <p:grpSpPr>
        <a:xfrm>
          <a:off x="0" y="0"/>
          <a:ext cx="0" cy="0"/>
          <a:chOff x="0" y="0"/>
          <a:chExt cx="0" cy="0"/>
        </a:xfrm>
      </p:grpSpPr>
      <p:sp>
        <p:nvSpPr>
          <p:cNvPr id="5" name="Rectangle 4"/>
          <p:cNvSpPr/>
          <p:nvPr userDrawn="1"/>
        </p:nvSpPr>
        <p:spPr>
          <a:xfrm>
            <a:off x="0"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Green Split Left">
    <p:spTree>
      <p:nvGrpSpPr>
        <p:cNvPr id="1" name=""/>
        <p:cNvGrpSpPr/>
        <p:nvPr/>
      </p:nvGrpSpPr>
      <p:grpSpPr>
        <a:xfrm>
          <a:off x="0" y="0"/>
          <a:ext cx="0" cy="0"/>
          <a:chOff x="0" y="0"/>
          <a:chExt cx="0" cy="0"/>
        </a:xfrm>
      </p:grpSpPr>
      <p:sp>
        <p:nvSpPr>
          <p:cNvPr id="5" name="Rectangle 4"/>
          <p:cNvSpPr/>
          <p:nvPr userDrawn="1"/>
        </p:nvSpPr>
        <p:spPr>
          <a:xfrm>
            <a:off x="0" y="0"/>
            <a:ext cx="4564316" cy="5143500"/>
          </a:xfrm>
          <a:prstGeom prst="rect">
            <a:avLst/>
          </a:prstGeom>
          <a:solidFill>
            <a:srgbClr val="00AA4E"/>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Orange Split Left">
    <p:spTree>
      <p:nvGrpSpPr>
        <p:cNvPr id="1" name=""/>
        <p:cNvGrpSpPr/>
        <p:nvPr/>
      </p:nvGrpSpPr>
      <p:grpSpPr>
        <a:xfrm>
          <a:off x="0" y="0"/>
          <a:ext cx="0" cy="0"/>
          <a:chOff x="0" y="0"/>
          <a:chExt cx="0" cy="0"/>
        </a:xfrm>
      </p:grpSpPr>
      <p:sp>
        <p:nvSpPr>
          <p:cNvPr id="5" name="Rectangle 4"/>
          <p:cNvSpPr/>
          <p:nvPr userDrawn="1"/>
        </p:nvSpPr>
        <p:spPr>
          <a:xfrm>
            <a:off x="0"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7"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
        <p:nvSpPr>
          <p:cNvPr id="8"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9"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2EC2BE-4D69-4B40-B3CD-43EE8B0DE349}" type="datetimeFigureOut">
              <a:rPr lang="en-US" smtClean="0"/>
              <a:t>12/28/21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66E6B-D06B-6E49-B68B-FBAD795EAD68}" type="slidenum">
              <a:rPr lang="en-US" smtClean="0"/>
              <a:t>‹#›</a:t>
            </a:fld>
            <a:endParaRPr lang="en-US"/>
          </a:p>
        </p:txBody>
      </p:sp>
    </p:spTree>
    <p:extLst>
      <p:ext uri="{BB962C8B-B14F-4D97-AF65-F5344CB8AC3E}">
        <p14:creationId xmlns:p14="http://schemas.microsoft.com/office/powerpoint/2010/main" val="1489593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Green Split Right">
    <p:spTree>
      <p:nvGrpSpPr>
        <p:cNvPr id="1" name=""/>
        <p:cNvGrpSpPr/>
        <p:nvPr/>
      </p:nvGrpSpPr>
      <p:grpSpPr>
        <a:xfrm>
          <a:off x="0" y="0"/>
          <a:ext cx="0" cy="0"/>
          <a:chOff x="0" y="0"/>
          <a:chExt cx="0" cy="0"/>
        </a:xfrm>
      </p:grpSpPr>
      <p:sp>
        <p:nvSpPr>
          <p:cNvPr id="5" name="Rectangle 4"/>
          <p:cNvSpPr/>
          <p:nvPr userDrawn="1"/>
        </p:nvSpPr>
        <p:spPr>
          <a:xfrm>
            <a:off x="4579685" y="0"/>
            <a:ext cx="4564316" cy="5143500"/>
          </a:xfrm>
          <a:prstGeom prst="rect">
            <a:avLst/>
          </a:prstGeom>
          <a:solidFill>
            <a:srgbClr val="00AA4E"/>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
        <p:nvSpPr>
          <p:cNvPr id="7"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8"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extLst>
      <p:ext uri="{BB962C8B-B14F-4D97-AF65-F5344CB8AC3E}">
        <p14:creationId xmlns:p14="http://schemas.microsoft.com/office/powerpoint/2010/main" val="639966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7534506"/>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4078" y="370001"/>
            <a:ext cx="6088047" cy="546660"/>
          </a:xfrm>
          <a:prstGeom prst="rect">
            <a:avLst/>
          </a:prstGeom>
        </p:spPr>
        <p:txBody>
          <a:bodyPr/>
          <a:lstStyle>
            <a:lvl1pPr>
              <a:defRPr b="0" cap="all" baseline="0">
                <a:solidFill>
                  <a:srgbClr val="B2B2B2"/>
                </a:solidFill>
                <a:latin typeface="Proxima Nova Bold"/>
              </a:defRPr>
            </a:lvl1pPr>
          </a:lstStyle>
          <a:p>
            <a:r>
              <a:rPr lang="en-US" b="1" dirty="0">
                <a:solidFill>
                  <a:schemeClr val="bg1">
                    <a:lumMod val="65000"/>
                  </a:schemeClr>
                </a:solidFill>
                <a:ea typeface="Arial"/>
                <a:cs typeface="Arial"/>
                <a:rtl val="0"/>
              </a:rPr>
              <a:t>Table of Contents</a:t>
            </a:r>
            <a:endParaRPr lang="en-US" dirty="0"/>
          </a:p>
        </p:txBody>
      </p:sp>
      <p:sp>
        <p:nvSpPr>
          <p:cNvPr id="3" name="Content Placeholder 2"/>
          <p:cNvSpPr>
            <a:spLocks noGrp="1"/>
          </p:cNvSpPr>
          <p:nvPr>
            <p:ph idx="1"/>
          </p:nvPr>
        </p:nvSpPr>
        <p:spPr>
          <a:xfrm>
            <a:off x="2684078" y="932761"/>
            <a:ext cx="6088047" cy="3542340"/>
          </a:xfrm>
          <a:prstGeom prst="rect">
            <a:avLst/>
          </a:prstGeom>
        </p:spPr>
        <p:txBody>
          <a:bodyPr>
            <a:noAutofit/>
          </a:bodyPr>
          <a:lstStyle>
            <a:lvl1pPr marL="182880" indent="-182880">
              <a:lnSpc>
                <a:spcPct val="130000"/>
              </a:lnSpc>
              <a:buSzPct val="125000"/>
              <a:buFont typeface="Arial" panose="020B0604020202020204" pitchFamily="34" charset="0"/>
              <a:buChar char="•"/>
              <a:defRPr sz="1200">
                <a:solidFill>
                  <a:srgbClr val="595959"/>
                </a:solidFill>
              </a:defRPr>
            </a:lvl1pPr>
            <a:lvl2pPr marL="182880" indent="-182880">
              <a:buSzPct val="125000"/>
              <a:buFont typeface="Arial" panose="020B0604020202020204" pitchFamily="34" charset="0"/>
              <a:buChar char="•"/>
              <a:defRPr sz="1200" b="1" baseline="0">
                <a:solidFill>
                  <a:srgbClr val="0071C0"/>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a:t>Click to edit Master text styles</a:t>
            </a:r>
          </a:p>
          <a:p>
            <a:pPr lvl="1"/>
            <a:r>
              <a:rPr lang="en-US" dirty="0"/>
              <a:t>SECOND LEVEL</a:t>
            </a:r>
          </a:p>
        </p:txBody>
      </p:sp>
      <p:sp>
        <p:nvSpPr>
          <p:cNvPr id="7" name="Rectangle 6"/>
          <p:cNvSpPr/>
          <p:nvPr userDrawn="1"/>
        </p:nvSpPr>
        <p:spPr>
          <a:xfrm>
            <a:off x="-2" y="0"/>
            <a:ext cx="2377440" cy="5143500"/>
          </a:xfrm>
          <a:prstGeom prst="rect">
            <a:avLst/>
          </a:prstGeom>
          <a:solidFill>
            <a:srgbClr val="149E3D"/>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pic>
        <p:nvPicPr>
          <p:cNvPr id="11" name="Picture 10"/>
          <p:cNvPicPr>
            <a:picLocks noChangeAspect="1"/>
          </p:cNvPicPr>
          <p:nvPr userDrawn="1"/>
        </p:nvPicPr>
        <p:blipFill rotWithShape="1">
          <a:blip r:embed="rId2" cstate="screen">
            <a:alphaModFix amt="34000"/>
            <a:extLst>
              <a:ext uri="{28A0092B-C50C-407E-A947-70E740481C1C}">
                <a14:useLocalDpi xmlns:a14="http://schemas.microsoft.com/office/drawing/2010/main"/>
              </a:ext>
            </a:extLst>
          </a:blip>
          <a:srcRect/>
          <a:stretch/>
        </p:blipFill>
        <p:spPr>
          <a:xfrm flipH="1">
            <a:off x="0" y="338713"/>
            <a:ext cx="2483269" cy="4466075"/>
          </a:xfrm>
          <a:prstGeom prst="rect">
            <a:avLst/>
          </a:prstGeom>
        </p:spPr>
      </p:pic>
    </p:spTree>
    <p:extLst>
      <p:ext uri="{BB962C8B-B14F-4D97-AF65-F5344CB8AC3E}">
        <p14:creationId xmlns:p14="http://schemas.microsoft.com/office/powerpoint/2010/main" val="1872520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457199" y="418950"/>
            <a:ext cx="4476541" cy="451406"/>
          </a:xfrm>
          <a:prstGeom prst="rect">
            <a:avLst/>
          </a:prstGeom>
        </p:spPr>
        <p:txBody>
          <a:bodyPr wrap="square" lIns="91440" tIns="45720" rIns="91440" bIns="45720">
            <a:spAutoFit/>
          </a:bodyPr>
          <a:lstStyle>
            <a:lvl1pPr>
              <a:lnSpc>
                <a:spcPct val="80000"/>
              </a:lnSpc>
              <a:defRPr>
                <a:solidFill>
                  <a:srgbClr val="B2B2B2"/>
                </a:solidFill>
              </a:defRPr>
            </a:lvl1pPr>
          </a:lstStyle>
          <a:p>
            <a:pPr algn="l"/>
            <a:endParaRPr lang="en-US" b="1" dirty="0">
              <a:solidFill>
                <a:srgbClr val="A6A6A6"/>
              </a:solidFill>
              <a:ea typeface="Arial"/>
              <a:cs typeface="Arial"/>
              <a:rtl val="0"/>
            </a:endParaRPr>
          </a:p>
        </p:txBody>
      </p:sp>
      <p:sp>
        <p:nvSpPr>
          <p:cNvPr id="4" name="Content Placeholder 2"/>
          <p:cNvSpPr>
            <a:spLocks noGrp="1"/>
          </p:cNvSpPr>
          <p:nvPr>
            <p:ph idx="1"/>
          </p:nvPr>
        </p:nvSpPr>
        <p:spPr>
          <a:xfrm>
            <a:off x="457200" y="1244518"/>
            <a:ext cx="4476541" cy="3651681"/>
          </a:xfrm>
          <a:prstGeom prst="rect">
            <a:avLst/>
          </a:prstGeom>
        </p:spPr>
        <p:txBody>
          <a:bodyPr lIns="91440" tIns="45720" rIns="91440" bIns="45720"/>
          <a:lstStyle>
            <a:lvl1pPr marL="0" indent="0">
              <a:lnSpc>
                <a:spcPct val="120000"/>
              </a:lnSpc>
              <a:buFontTx/>
              <a:buNone/>
              <a:defRPr sz="1400">
                <a:solidFill>
                  <a:srgbClr val="595959"/>
                </a:solidFill>
              </a:defRPr>
            </a:lvl1pPr>
          </a:lstStyle>
          <a:p>
            <a:endParaRPr lang="en-US" dirty="0"/>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65109" y="816009"/>
            <a:ext cx="2859174" cy="4508697"/>
          </a:xfrm>
          <a:prstGeom prst="rect">
            <a:avLst/>
          </a:prstGeom>
          <a:noFill/>
          <a:effectLst/>
        </p:spPr>
      </p:pic>
    </p:spTree>
    <p:extLst>
      <p:ext uri="{BB962C8B-B14F-4D97-AF65-F5344CB8AC3E}">
        <p14:creationId xmlns:p14="http://schemas.microsoft.com/office/powerpoint/2010/main" val="3125608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ue Spli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
        <p:nvSpPr>
          <p:cNvPr id="5" name="Rectangle 4"/>
          <p:cNvSpPr/>
          <p:nvPr userDrawn="1"/>
        </p:nvSpPr>
        <p:spPr>
          <a:xfrm>
            <a:off x="4579685"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Tree>
    <p:extLst>
      <p:ext uri="{BB962C8B-B14F-4D97-AF65-F5344CB8AC3E}">
        <p14:creationId xmlns:p14="http://schemas.microsoft.com/office/powerpoint/2010/main" val="4452682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Blue Split">
    <p:spTree>
      <p:nvGrpSpPr>
        <p:cNvPr id="1" name=""/>
        <p:cNvGrpSpPr/>
        <p:nvPr/>
      </p:nvGrpSpPr>
      <p:grpSpPr>
        <a:xfrm>
          <a:off x="0" y="0"/>
          <a:ext cx="0" cy="0"/>
          <a:chOff x="0" y="0"/>
          <a:chExt cx="0" cy="0"/>
        </a:xfrm>
      </p:grpSpPr>
      <p:sp>
        <p:nvSpPr>
          <p:cNvPr id="5" name="Rectangle 4"/>
          <p:cNvSpPr/>
          <p:nvPr userDrawn="1"/>
        </p:nvSpPr>
        <p:spPr>
          <a:xfrm>
            <a:off x="4579685" y="0"/>
            <a:ext cx="4564316" cy="5143500"/>
          </a:xfrm>
          <a:prstGeom prst="rect">
            <a:avLst/>
          </a:prstGeom>
          <a:solidFill>
            <a:srgbClr val="F9C42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7"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extLst>
      <p:ext uri="{BB962C8B-B14F-4D97-AF65-F5344CB8AC3E}">
        <p14:creationId xmlns:p14="http://schemas.microsoft.com/office/powerpoint/2010/main" val="3094386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Green Split Right">
    <p:spTree>
      <p:nvGrpSpPr>
        <p:cNvPr id="1" name=""/>
        <p:cNvGrpSpPr/>
        <p:nvPr/>
      </p:nvGrpSpPr>
      <p:grpSpPr>
        <a:xfrm>
          <a:off x="0" y="0"/>
          <a:ext cx="0" cy="0"/>
          <a:chOff x="0" y="0"/>
          <a:chExt cx="0" cy="0"/>
        </a:xfrm>
      </p:grpSpPr>
      <p:sp>
        <p:nvSpPr>
          <p:cNvPr id="5" name="Rectangle 4"/>
          <p:cNvSpPr/>
          <p:nvPr userDrawn="1"/>
        </p:nvSpPr>
        <p:spPr>
          <a:xfrm>
            <a:off x="4579685" y="0"/>
            <a:ext cx="4564316" cy="5143500"/>
          </a:xfrm>
          <a:prstGeom prst="rect">
            <a:avLst/>
          </a:prstGeom>
          <a:solidFill>
            <a:srgbClr val="00AA4E"/>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7"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extLst>
      <p:ext uri="{BB962C8B-B14F-4D97-AF65-F5344CB8AC3E}">
        <p14:creationId xmlns:p14="http://schemas.microsoft.com/office/powerpoint/2010/main" val="9159179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range Split Right">
    <p:spTree>
      <p:nvGrpSpPr>
        <p:cNvPr id="1" name=""/>
        <p:cNvGrpSpPr/>
        <p:nvPr/>
      </p:nvGrpSpPr>
      <p:grpSpPr>
        <a:xfrm>
          <a:off x="0" y="0"/>
          <a:ext cx="0" cy="0"/>
          <a:chOff x="0" y="0"/>
          <a:chExt cx="0" cy="0"/>
        </a:xfrm>
      </p:grpSpPr>
      <p:sp>
        <p:nvSpPr>
          <p:cNvPr id="5" name="Rectangle 4"/>
          <p:cNvSpPr/>
          <p:nvPr userDrawn="1"/>
        </p:nvSpPr>
        <p:spPr>
          <a:xfrm>
            <a:off x="4579685"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
        <p:nvSpPr>
          <p:cNvPr id="7"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8"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extLst>
      <p:ext uri="{BB962C8B-B14F-4D97-AF65-F5344CB8AC3E}">
        <p14:creationId xmlns:p14="http://schemas.microsoft.com/office/powerpoint/2010/main" val="117441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2EC2BE-4D69-4B40-B3CD-43EE8B0DE349}" type="datetimeFigureOut">
              <a:rPr lang="en-US" smtClean="0"/>
              <a:t>12/28/21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66E6B-D06B-6E49-B68B-FBAD795EAD68}" type="slidenum">
              <a:rPr lang="en-US" smtClean="0"/>
              <a:t>‹#›</a:t>
            </a:fld>
            <a:endParaRPr lang="en-US"/>
          </a:p>
        </p:txBody>
      </p:sp>
    </p:spTree>
    <p:extLst>
      <p:ext uri="{BB962C8B-B14F-4D97-AF65-F5344CB8AC3E}">
        <p14:creationId xmlns:p14="http://schemas.microsoft.com/office/powerpoint/2010/main" val="39696007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ue Split Left">
    <p:spTree>
      <p:nvGrpSpPr>
        <p:cNvPr id="1" name=""/>
        <p:cNvGrpSpPr/>
        <p:nvPr/>
      </p:nvGrpSpPr>
      <p:grpSpPr>
        <a:xfrm>
          <a:off x="0" y="0"/>
          <a:ext cx="0" cy="0"/>
          <a:chOff x="0" y="0"/>
          <a:chExt cx="0" cy="0"/>
        </a:xfrm>
      </p:grpSpPr>
      <p:sp>
        <p:nvSpPr>
          <p:cNvPr id="5" name="Rectangle 4"/>
          <p:cNvSpPr/>
          <p:nvPr userDrawn="1"/>
        </p:nvSpPr>
        <p:spPr>
          <a:xfrm>
            <a:off x="0"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1856878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Blue Split Left">
    <p:spTree>
      <p:nvGrpSpPr>
        <p:cNvPr id="1" name=""/>
        <p:cNvGrpSpPr/>
        <p:nvPr/>
      </p:nvGrpSpPr>
      <p:grpSpPr>
        <a:xfrm>
          <a:off x="0" y="0"/>
          <a:ext cx="0" cy="0"/>
          <a:chOff x="0" y="0"/>
          <a:chExt cx="0" cy="0"/>
        </a:xfrm>
      </p:grpSpPr>
      <p:sp>
        <p:nvSpPr>
          <p:cNvPr id="5" name="Rectangle 4"/>
          <p:cNvSpPr/>
          <p:nvPr userDrawn="1"/>
        </p:nvSpPr>
        <p:spPr>
          <a:xfrm>
            <a:off x="0" y="0"/>
            <a:ext cx="4564316" cy="5143500"/>
          </a:xfrm>
          <a:prstGeom prst="rect">
            <a:avLst/>
          </a:prstGeom>
          <a:solidFill>
            <a:srgbClr val="F9C42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9339113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Green Split Left">
    <p:spTree>
      <p:nvGrpSpPr>
        <p:cNvPr id="1" name=""/>
        <p:cNvGrpSpPr/>
        <p:nvPr/>
      </p:nvGrpSpPr>
      <p:grpSpPr>
        <a:xfrm>
          <a:off x="0" y="0"/>
          <a:ext cx="0" cy="0"/>
          <a:chOff x="0" y="0"/>
          <a:chExt cx="0" cy="0"/>
        </a:xfrm>
      </p:grpSpPr>
      <p:sp>
        <p:nvSpPr>
          <p:cNvPr id="5" name="Rectangle 4"/>
          <p:cNvSpPr/>
          <p:nvPr userDrawn="1"/>
        </p:nvSpPr>
        <p:spPr>
          <a:xfrm>
            <a:off x="0" y="0"/>
            <a:ext cx="4564316" cy="5143500"/>
          </a:xfrm>
          <a:prstGeom prst="rect">
            <a:avLst/>
          </a:prstGeom>
          <a:solidFill>
            <a:srgbClr val="00AA4E"/>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29944711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range Split Left">
    <p:spTree>
      <p:nvGrpSpPr>
        <p:cNvPr id="1" name=""/>
        <p:cNvGrpSpPr/>
        <p:nvPr/>
      </p:nvGrpSpPr>
      <p:grpSpPr>
        <a:xfrm>
          <a:off x="0" y="0"/>
          <a:ext cx="0" cy="0"/>
          <a:chOff x="0" y="0"/>
          <a:chExt cx="0" cy="0"/>
        </a:xfrm>
      </p:grpSpPr>
      <p:sp>
        <p:nvSpPr>
          <p:cNvPr id="5" name="Rectangle 4"/>
          <p:cNvSpPr/>
          <p:nvPr userDrawn="1"/>
        </p:nvSpPr>
        <p:spPr>
          <a:xfrm>
            <a:off x="0"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28687559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Orange Split Left">
    <p:spTree>
      <p:nvGrpSpPr>
        <p:cNvPr id="1" name=""/>
        <p:cNvGrpSpPr/>
        <p:nvPr/>
      </p:nvGrpSpPr>
      <p:grpSpPr>
        <a:xfrm>
          <a:off x="0" y="0"/>
          <a:ext cx="0" cy="0"/>
          <a:chOff x="0" y="0"/>
          <a:chExt cx="0" cy="0"/>
        </a:xfrm>
      </p:grpSpPr>
      <p:sp>
        <p:nvSpPr>
          <p:cNvPr id="5" name="Rectangle 4"/>
          <p:cNvSpPr/>
          <p:nvPr userDrawn="1"/>
        </p:nvSpPr>
        <p:spPr>
          <a:xfrm>
            <a:off x="0" y="0"/>
            <a:ext cx="4564316" cy="5143500"/>
          </a:xfrm>
          <a:prstGeom prst="rect">
            <a:avLst/>
          </a:prstGeom>
          <a:solidFill>
            <a:srgbClr val="E5337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1077403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7"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
        <p:nvSpPr>
          <p:cNvPr id="8"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9"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extLst>
      <p:ext uri="{BB962C8B-B14F-4D97-AF65-F5344CB8AC3E}">
        <p14:creationId xmlns:p14="http://schemas.microsoft.com/office/powerpoint/2010/main" val="691260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u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56039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ue Layout Left Column">
    <p:bg>
      <p:bgPr>
        <a:solidFill>
          <a:srgbClr val="0071C0"/>
        </a:solidFill>
        <a:effectLst/>
      </p:bgPr>
    </p:bg>
    <p:spTree>
      <p:nvGrpSpPr>
        <p:cNvPr id="1" name=""/>
        <p:cNvGrpSpPr/>
        <p:nvPr/>
      </p:nvGrpSpPr>
      <p:grpSpPr>
        <a:xfrm>
          <a:off x="0" y="0"/>
          <a:ext cx="0" cy="0"/>
          <a:chOff x="0" y="0"/>
          <a:chExt cx="0" cy="0"/>
        </a:xfrm>
      </p:grpSpPr>
      <p:pic>
        <p:nvPicPr>
          <p:cNvPr id="6" name="Picture 5" descr="28.png"/>
          <p:cNvPicPr>
            <a:picLocks noChangeAspect="1"/>
          </p:cNvPicPr>
          <p:nvPr userDrawn="1"/>
        </p:nvPicPr>
        <p:blipFill rotWithShape="1">
          <a:blip r:embed="rId2" cstate="screen">
            <a:alphaModFix/>
            <a:duotone>
              <a:prstClr val="black"/>
              <a:srgbClr val="1ED4DC">
                <a:tint val="45000"/>
                <a:satMod val="400000"/>
              </a:srgbClr>
            </a:duotone>
            <a:extLst>
              <a:ext uri="{28A0092B-C50C-407E-A947-70E740481C1C}">
                <a14:useLocalDpi xmlns:a14="http://schemas.microsoft.com/office/drawing/2010/main"/>
              </a:ext>
            </a:extLst>
          </a:blip>
          <a:srcRect/>
          <a:stretch/>
        </p:blipFill>
        <p:spPr>
          <a:xfrm>
            <a:off x="5685692" y="141425"/>
            <a:ext cx="3458308" cy="5002075"/>
          </a:xfrm>
          <a:prstGeom prst="rect">
            <a:avLst/>
          </a:prstGeom>
        </p:spPr>
      </p:pic>
    </p:spTree>
    <p:extLst>
      <p:ext uri="{BB962C8B-B14F-4D97-AF65-F5344CB8AC3E}">
        <p14:creationId xmlns:p14="http://schemas.microsoft.com/office/powerpoint/2010/main" val="38755369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200150"/>
            <a:ext cx="8229600" cy="33940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457200" y="4767263"/>
            <a:ext cx="2133600" cy="274637"/>
          </a:xfrm>
          <a:prstGeom prst="rect">
            <a:avLst/>
          </a:prstGeom>
        </p:spPr>
        <p:txBody>
          <a:bodyPr/>
          <a:lstStyle/>
          <a:p>
            <a:fld id="{02532ABC-42DE-7249-913F-6BBCFB2FADB7}" type="datetimeFigureOut">
              <a:rPr lang="en-US" smtClean="0">
                <a:solidFill>
                  <a:prstClr val="black"/>
                </a:solidFill>
                <a:latin typeface="Proxima Nova Regular"/>
              </a:rPr>
              <a:pPr/>
              <a:t>12/28/21</a:t>
            </a:fld>
            <a:endParaRPr lang="en-US" dirty="0">
              <a:solidFill>
                <a:prstClr val="black"/>
              </a:solidFill>
              <a:latin typeface="Proxima Nova Regular"/>
            </a:endParaRPr>
          </a:p>
        </p:txBody>
      </p:sp>
      <p:sp>
        <p:nvSpPr>
          <p:cNvPr id="8" name="Footer Placeholder 7"/>
          <p:cNvSpPr>
            <a:spLocks noGrp="1"/>
          </p:cNvSpPr>
          <p:nvPr>
            <p:ph type="ftr" sz="quarter" idx="11"/>
          </p:nvPr>
        </p:nvSpPr>
        <p:spPr>
          <a:xfrm>
            <a:off x="3124200" y="4767263"/>
            <a:ext cx="2895600" cy="274637"/>
          </a:xfrm>
          <a:prstGeom prst="rect">
            <a:avLst/>
          </a:prstGeom>
        </p:spPr>
        <p:txBody>
          <a:bodyPr/>
          <a:lstStyle/>
          <a:p>
            <a:r>
              <a:rPr lang="en-US">
                <a:solidFill>
                  <a:prstClr val="black"/>
                </a:solidFill>
                <a:latin typeface="Proxima Nova Regular"/>
              </a:rPr>
              <a:t>KB&amp;Co</a:t>
            </a:r>
            <a:endParaRPr lang="en-US" dirty="0">
              <a:solidFill>
                <a:prstClr val="black"/>
              </a:solidFill>
              <a:latin typeface="Proxima Nova Regular"/>
            </a:endParaRPr>
          </a:p>
        </p:txBody>
      </p:sp>
      <p:sp>
        <p:nvSpPr>
          <p:cNvPr id="9" name="Slide Number Placeholder 8"/>
          <p:cNvSpPr>
            <a:spLocks noGrp="1"/>
          </p:cNvSpPr>
          <p:nvPr>
            <p:ph type="sldNum" sz="quarter" idx="12"/>
          </p:nvPr>
        </p:nvSpPr>
        <p:spPr>
          <a:xfrm>
            <a:off x="6553200" y="4767263"/>
            <a:ext cx="2133600" cy="274637"/>
          </a:xfrm>
          <a:prstGeom prst="rect">
            <a:avLst/>
          </a:prstGeom>
        </p:spPr>
        <p:txBody>
          <a:bodyPr/>
          <a:lstStyle/>
          <a:p>
            <a:fld id="{3B450FEC-1A38-AE4E-8593-D9DD3B7AEF5A}" type="slidenum">
              <a:rPr lang="en-US" smtClean="0">
                <a:solidFill>
                  <a:prstClr val="black"/>
                </a:solidFill>
                <a:latin typeface="Proxima Nova Regular"/>
              </a:rPr>
              <a:pPr/>
              <a:t>‹#›</a:t>
            </a:fld>
            <a:endParaRPr lang="en-US" dirty="0">
              <a:solidFill>
                <a:prstClr val="black"/>
              </a:solidFill>
              <a:latin typeface="Proxima Nova Regular"/>
            </a:endParaRPr>
          </a:p>
        </p:txBody>
      </p:sp>
    </p:spTree>
    <p:extLst>
      <p:ext uri="{BB962C8B-B14F-4D97-AF65-F5344CB8AC3E}">
        <p14:creationId xmlns:p14="http://schemas.microsoft.com/office/powerpoint/2010/main" val="37062910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37236" y="370001"/>
            <a:ext cx="6449563" cy="546660"/>
          </a:xfrm>
          <a:prstGeom prst="rect">
            <a:avLst/>
          </a:prstGeom>
        </p:spPr>
        <p:txBody>
          <a:bodyPr/>
          <a:lstStyle>
            <a:lvl1pPr>
              <a:defRPr b="0" cap="all" baseline="0">
                <a:solidFill>
                  <a:srgbClr val="B2B2B2"/>
                </a:solidFill>
                <a:latin typeface="Proxima Nova Bold"/>
              </a:defRPr>
            </a:lvl1pPr>
          </a:lstStyle>
          <a:p>
            <a:r>
              <a:rPr lang="en-US" b="1" dirty="0">
                <a:solidFill>
                  <a:schemeClr val="bg1">
                    <a:lumMod val="65000"/>
                  </a:schemeClr>
                </a:solidFill>
                <a:ea typeface="Arial"/>
                <a:cs typeface="Arial"/>
                <a:rtl val="0"/>
              </a:rPr>
              <a:t>Table of Contents</a:t>
            </a:r>
            <a:endParaRPr lang="en-US" dirty="0"/>
          </a:p>
        </p:txBody>
      </p:sp>
      <p:sp>
        <p:nvSpPr>
          <p:cNvPr id="3" name="Content Placeholder 2"/>
          <p:cNvSpPr>
            <a:spLocks noGrp="1"/>
          </p:cNvSpPr>
          <p:nvPr>
            <p:ph idx="1"/>
          </p:nvPr>
        </p:nvSpPr>
        <p:spPr>
          <a:xfrm>
            <a:off x="2237236" y="932761"/>
            <a:ext cx="6449563" cy="3542340"/>
          </a:xfrm>
          <a:prstGeom prst="rect">
            <a:avLst/>
          </a:prstGeom>
        </p:spPr>
        <p:txBody>
          <a:bodyPr>
            <a:noAutofit/>
          </a:bodyPr>
          <a:lstStyle>
            <a:lvl1pPr marL="182880" indent="-182880">
              <a:lnSpc>
                <a:spcPct val="130000"/>
              </a:lnSpc>
              <a:buSzPct val="125000"/>
              <a:buFont typeface="Arial" panose="020B0604020202020204" pitchFamily="34" charset="0"/>
              <a:buChar char="•"/>
              <a:defRPr sz="1200">
                <a:solidFill>
                  <a:srgbClr val="595959"/>
                </a:solidFill>
              </a:defRPr>
            </a:lvl1pPr>
            <a:lvl2pPr marL="182880" indent="-182880">
              <a:buSzPct val="125000"/>
              <a:buFont typeface="Arial" panose="020B0604020202020204" pitchFamily="34" charset="0"/>
              <a:buChar char="•"/>
              <a:defRPr sz="1200" b="1" baseline="0">
                <a:solidFill>
                  <a:srgbClr val="0071C0"/>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a:t>Click to edit Master text styles</a:t>
            </a:r>
          </a:p>
          <a:p>
            <a:pPr lvl="1"/>
            <a:r>
              <a:rPr lang="en-US" dirty="0"/>
              <a:t>SECOND LEVEL</a:t>
            </a:r>
          </a:p>
        </p:txBody>
      </p:sp>
      <p:sp>
        <p:nvSpPr>
          <p:cNvPr id="7" name="Rectangle 6"/>
          <p:cNvSpPr/>
          <p:nvPr userDrawn="1"/>
        </p:nvSpPr>
        <p:spPr>
          <a:xfrm>
            <a:off x="-1" y="0"/>
            <a:ext cx="1909625" cy="5143500"/>
          </a:xfrm>
          <a:prstGeom prst="rect">
            <a:avLst/>
          </a:prstGeom>
          <a:solidFill>
            <a:srgbClr val="0071C0"/>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1502" y="219456"/>
            <a:ext cx="1579566" cy="4704632"/>
          </a:xfrm>
          <a:prstGeom prst="rect">
            <a:avLst/>
          </a:prstGeom>
        </p:spPr>
      </p:pic>
      <p:sp>
        <p:nvSpPr>
          <p:cNvPr id="10"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314246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2EC2BE-4D69-4B40-B3CD-43EE8B0DE349}" type="datetimeFigureOut">
              <a:rPr lang="en-US" smtClean="0"/>
              <a:t>12/28/21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66E6B-D06B-6E49-B68B-FBAD795EAD68}" type="slidenum">
              <a:rPr lang="en-US" smtClean="0"/>
              <a:t>‹#›</a:t>
            </a:fld>
            <a:endParaRPr lang="en-US"/>
          </a:p>
        </p:txBody>
      </p:sp>
    </p:spTree>
    <p:extLst>
      <p:ext uri="{BB962C8B-B14F-4D97-AF65-F5344CB8AC3E}">
        <p14:creationId xmlns:p14="http://schemas.microsoft.com/office/powerpoint/2010/main" val="31531084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65109" y="816009"/>
            <a:ext cx="2859174" cy="4508697"/>
          </a:xfrm>
          <a:prstGeom prst="rect">
            <a:avLst/>
          </a:prstGeom>
          <a:noFill/>
          <a:effectLst/>
        </p:spPr>
      </p:pic>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
        <p:nvSpPr>
          <p:cNvPr id="7"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8"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extLst>
      <p:ext uri="{BB962C8B-B14F-4D97-AF65-F5344CB8AC3E}">
        <p14:creationId xmlns:p14="http://schemas.microsoft.com/office/powerpoint/2010/main" val="24510967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ue Split">
    <p:spTree>
      <p:nvGrpSpPr>
        <p:cNvPr id="1" name=""/>
        <p:cNvGrpSpPr/>
        <p:nvPr/>
      </p:nvGrpSpPr>
      <p:grpSpPr>
        <a:xfrm>
          <a:off x="0" y="0"/>
          <a:ext cx="0" cy="0"/>
          <a:chOff x="0" y="0"/>
          <a:chExt cx="0" cy="0"/>
        </a:xfrm>
      </p:grpSpPr>
      <p:sp>
        <p:nvSpPr>
          <p:cNvPr id="5" name="Rectangle 4"/>
          <p:cNvSpPr/>
          <p:nvPr userDrawn="1"/>
        </p:nvSpPr>
        <p:spPr>
          <a:xfrm>
            <a:off x="4579685"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
        <p:nvSpPr>
          <p:cNvPr id="7"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8"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extLst>
      <p:ext uri="{BB962C8B-B14F-4D97-AF65-F5344CB8AC3E}">
        <p14:creationId xmlns:p14="http://schemas.microsoft.com/office/powerpoint/2010/main" val="28705052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Green Split Right">
    <p:spTree>
      <p:nvGrpSpPr>
        <p:cNvPr id="1" name=""/>
        <p:cNvGrpSpPr/>
        <p:nvPr/>
      </p:nvGrpSpPr>
      <p:grpSpPr>
        <a:xfrm>
          <a:off x="0" y="0"/>
          <a:ext cx="0" cy="0"/>
          <a:chOff x="0" y="0"/>
          <a:chExt cx="0" cy="0"/>
        </a:xfrm>
      </p:grpSpPr>
      <p:sp>
        <p:nvSpPr>
          <p:cNvPr id="5" name="Rectangle 4"/>
          <p:cNvSpPr/>
          <p:nvPr userDrawn="1"/>
        </p:nvSpPr>
        <p:spPr>
          <a:xfrm>
            <a:off x="4579685" y="0"/>
            <a:ext cx="4564316" cy="5143500"/>
          </a:xfrm>
          <a:prstGeom prst="rect">
            <a:avLst/>
          </a:prstGeom>
          <a:solidFill>
            <a:srgbClr val="00AA4E"/>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
        <p:nvSpPr>
          <p:cNvPr id="7"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8"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extLst>
      <p:ext uri="{BB962C8B-B14F-4D97-AF65-F5344CB8AC3E}">
        <p14:creationId xmlns:p14="http://schemas.microsoft.com/office/powerpoint/2010/main" val="20693319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range Split Right">
    <p:spTree>
      <p:nvGrpSpPr>
        <p:cNvPr id="1" name=""/>
        <p:cNvGrpSpPr/>
        <p:nvPr/>
      </p:nvGrpSpPr>
      <p:grpSpPr>
        <a:xfrm>
          <a:off x="0" y="0"/>
          <a:ext cx="0" cy="0"/>
          <a:chOff x="0" y="0"/>
          <a:chExt cx="0" cy="0"/>
        </a:xfrm>
      </p:grpSpPr>
      <p:sp>
        <p:nvSpPr>
          <p:cNvPr id="5" name="Rectangle 4"/>
          <p:cNvSpPr/>
          <p:nvPr userDrawn="1"/>
        </p:nvSpPr>
        <p:spPr>
          <a:xfrm>
            <a:off x="4579685"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
        <p:nvSpPr>
          <p:cNvPr id="7"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8"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extLst>
      <p:ext uri="{BB962C8B-B14F-4D97-AF65-F5344CB8AC3E}">
        <p14:creationId xmlns:p14="http://schemas.microsoft.com/office/powerpoint/2010/main" val="13549716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ue Split Left">
    <p:spTree>
      <p:nvGrpSpPr>
        <p:cNvPr id="1" name=""/>
        <p:cNvGrpSpPr/>
        <p:nvPr/>
      </p:nvGrpSpPr>
      <p:grpSpPr>
        <a:xfrm>
          <a:off x="0" y="0"/>
          <a:ext cx="0" cy="0"/>
          <a:chOff x="0" y="0"/>
          <a:chExt cx="0" cy="0"/>
        </a:xfrm>
      </p:grpSpPr>
      <p:sp>
        <p:nvSpPr>
          <p:cNvPr id="5" name="Rectangle 4"/>
          <p:cNvSpPr/>
          <p:nvPr userDrawn="1"/>
        </p:nvSpPr>
        <p:spPr>
          <a:xfrm>
            <a:off x="0"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1762229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Green Split Left">
    <p:spTree>
      <p:nvGrpSpPr>
        <p:cNvPr id="1" name=""/>
        <p:cNvGrpSpPr/>
        <p:nvPr/>
      </p:nvGrpSpPr>
      <p:grpSpPr>
        <a:xfrm>
          <a:off x="0" y="0"/>
          <a:ext cx="0" cy="0"/>
          <a:chOff x="0" y="0"/>
          <a:chExt cx="0" cy="0"/>
        </a:xfrm>
      </p:grpSpPr>
      <p:sp>
        <p:nvSpPr>
          <p:cNvPr id="5" name="Rectangle 4"/>
          <p:cNvSpPr/>
          <p:nvPr userDrawn="1"/>
        </p:nvSpPr>
        <p:spPr>
          <a:xfrm>
            <a:off x="0" y="0"/>
            <a:ext cx="4564316" cy="5143500"/>
          </a:xfrm>
          <a:prstGeom prst="rect">
            <a:avLst/>
          </a:prstGeom>
          <a:solidFill>
            <a:srgbClr val="00AA4E"/>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176459437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Orange Split Left">
    <p:spTree>
      <p:nvGrpSpPr>
        <p:cNvPr id="1" name=""/>
        <p:cNvGrpSpPr/>
        <p:nvPr/>
      </p:nvGrpSpPr>
      <p:grpSpPr>
        <a:xfrm>
          <a:off x="0" y="0"/>
          <a:ext cx="0" cy="0"/>
          <a:chOff x="0" y="0"/>
          <a:chExt cx="0" cy="0"/>
        </a:xfrm>
      </p:grpSpPr>
      <p:sp>
        <p:nvSpPr>
          <p:cNvPr id="5" name="Rectangle 4"/>
          <p:cNvSpPr/>
          <p:nvPr userDrawn="1"/>
        </p:nvSpPr>
        <p:spPr>
          <a:xfrm>
            <a:off x="0"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3205543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7"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
        <p:nvSpPr>
          <p:cNvPr id="8"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9"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extLst>
      <p:ext uri="{BB962C8B-B14F-4D97-AF65-F5344CB8AC3E}">
        <p14:creationId xmlns:p14="http://schemas.microsoft.com/office/powerpoint/2010/main" val="5762519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37236" y="370001"/>
            <a:ext cx="6449563" cy="546660"/>
          </a:xfrm>
          <a:prstGeom prst="rect">
            <a:avLst/>
          </a:prstGeom>
        </p:spPr>
        <p:txBody>
          <a:bodyPr/>
          <a:lstStyle>
            <a:lvl1pPr>
              <a:defRPr b="0" cap="all" baseline="0">
                <a:solidFill>
                  <a:srgbClr val="B2B2B2"/>
                </a:solidFill>
                <a:latin typeface="Proxima Nova Bold"/>
              </a:defRPr>
            </a:lvl1pPr>
          </a:lstStyle>
          <a:p>
            <a:r>
              <a:rPr lang="en-US" b="1" dirty="0">
                <a:solidFill>
                  <a:schemeClr val="bg1">
                    <a:lumMod val="65000"/>
                  </a:schemeClr>
                </a:solidFill>
                <a:ea typeface="Arial"/>
                <a:cs typeface="Arial"/>
                <a:rtl val="0"/>
              </a:rPr>
              <a:t>Table of Contents</a:t>
            </a:r>
            <a:endParaRPr lang="en-US" dirty="0"/>
          </a:p>
        </p:txBody>
      </p:sp>
      <p:sp>
        <p:nvSpPr>
          <p:cNvPr id="3" name="Content Placeholder 2"/>
          <p:cNvSpPr>
            <a:spLocks noGrp="1"/>
          </p:cNvSpPr>
          <p:nvPr>
            <p:ph idx="1"/>
          </p:nvPr>
        </p:nvSpPr>
        <p:spPr>
          <a:xfrm>
            <a:off x="2237236" y="932761"/>
            <a:ext cx="6449563" cy="3542340"/>
          </a:xfrm>
          <a:prstGeom prst="rect">
            <a:avLst/>
          </a:prstGeom>
        </p:spPr>
        <p:txBody>
          <a:bodyPr>
            <a:noAutofit/>
          </a:bodyPr>
          <a:lstStyle>
            <a:lvl1pPr marL="182880" indent="-182880">
              <a:lnSpc>
                <a:spcPct val="130000"/>
              </a:lnSpc>
              <a:buSzPct val="125000"/>
              <a:buFont typeface="Arial" panose="020B0604020202020204" pitchFamily="34" charset="0"/>
              <a:buChar char="•"/>
              <a:defRPr sz="1200">
                <a:solidFill>
                  <a:srgbClr val="595959"/>
                </a:solidFill>
              </a:defRPr>
            </a:lvl1pPr>
            <a:lvl2pPr marL="182880" indent="-182880">
              <a:buSzPct val="125000"/>
              <a:buFont typeface="Arial" panose="020B0604020202020204" pitchFamily="34" charset="0"/>
              <a:buChar char="•"/>
              <a:defRPr sz="1200" b="1" baseline="0">
                <a:solidFill>
                  <a:srgbClr val="0071C0"/>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a:t>Click to edit Master text styles</a:t>
            </a:r>
          </a:p>
          <a:p>
            <a:pPr lvl="1"/>
            <a:r>
              <a:rPr lang="en-US" dirty="0"/>
              <a:t>SECOND LEVEL</a:t>
            </a:r>
          </a:p>
        </p:txBody>
      </p:sp>
      <p:sp>
        <p:nvSpPr>
          <p:cNvPr id="7" name="Rectangle 6"/>
          <p:cNvSpPr/>
          <p:nvPr userDrawn="1"/>
        </p:nvSpPr>
        <p:spPr>
          <a:xfrm>
            <a:off x="-1" y="0"/>
            <a:ext cx="1909625" cy="5143500"/>
          </a:xfrm>
          <a:prstGeom prst="rect">
            <a:avLst/>
          </a:prstGeom>
          <a:solidFill>
            <a:srgbClr val="0071C0"/>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1502" y="219456"/>
            <a:ext cx="1579566" cy="4704632"/>
          </a:xfrm>
          <a:prstGeom prst="rect">
            <a:avLst/>
          </a:prstGeom>
        </p:spPr>
      </p:pic>
      <p:sp>
        <p:nvSpPr>
          <p:cNvPr id="10"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23663490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199" y="418950"/>
            <a:ext cx="4476541" cy="781752"/>
          </a:xfrm>
          <a:prstGeom prst="rect">
            <a:avLst/>
          </a:prstGeom>
        </p:spPr>
        <p:txBody>
          <a:bodyPr wrap="square" lIns="91440" tIns="45720" rIns="91440" bIns="45720">
            <a:spAutoFit/>
          </a:bodyPr>
          <a:lstStyle>
            <a:lvl1pPr>
              <a:lnSpc>
                <a:spcPct val="80000"/>
              </a:lnSpc>
              <a:defRPr>
                <a:solidFill>
                  <a:srgbClr val="B2B2B2"/>
                </a:solidFill>
              </a:defRPr>
            </a:lvl1pPr>
          </a:lstStyle>
          <a:p>
            <a:pPr algn="l"/>
            <a:r>
              <a:rPr lang="en-US" b="1" dirty="0">
                <a:solidFill>
                  <a:srgbClr val="A6A6A6"/>
                </a:solidFill>
                <a:ea typeface="Arial"/>
                <a:cs typeface="Arial"/>
                <a:rtl val="0"/>
              </a:rPr>
              <a:t>WHAT’S THE VALUE </a:t>
            </a:r>
            <a:br>
              <a:rPr lang="en-US" b="1" dirty="0">
                <a:solidFill>
                  <a:srgbClr val="A6A6A6"/>
                </a:solidFill>
                <a:ea typeface="Arial"/>
                <a:cs typeface="Arial"/>
                <a:rtl val="0"/>
              </a:rPr>
            </a:br>
            <a:r>
              <a:rPr lang="en-US" b="1" dirty="0">
                <a:solidFill>
                  <a:srgbClr val="A6A6A6"/>
                </a:solidFill>
                <a:ea typeface="Arial"/>
                <a:cs typeface="Arial"/>
                <a:rtl val="0"/>
              </a:rPr>
              <a:t>OF A SMARTWATCH?</a:t>
            </a:r>
          </a:p>
        </p:txBody>
      </p:sp>
      <p:sp>
        <p:nvSpPr>
          <p:cNvPr id="4" name="Content Placeholder 2"/>
          <p:cNvSpPr>
            <a:spLocks noGrp="1"/>
          </p:cNvSpPr>
          <p:nvPr>
            <p:ph idx="1"/>
          </p:nvPr>
        </p:nvSpPr>
        <p:spPr>
          <a:xfrm>
            <a:off x="457200" y="1244518"/>
            <a:ext cx="4476541" cy="3651681"/>
          </a:xfrm>
          <a:prstGeom prst="rect">
            <a:avLst/>
          </a:prstGeom>
        </p:spPr>
        <p:txBody>
          <a:bodyPr lIns="91440" tIns="45720" rIns="91440" bIns="45720"/>
          <a:lstStyle>
            <a:lvl1pPr marL="0" indent="0">
              <a:lnSpc>
                <a:spcPct val="120000"/>
              </a:lnSpc>
              <a:buFontTx/>
              <a:buNone/>
              <a:defRPr sz="1400">
                <a:solidFill>
                  <a:srgbClr val="595959"/>
                </a:solidFill>
              </a:defRPr>
            </a:lvl1pPr>
          </a:lstStyle>
          <a:p>
            <a:pPr>
              <a:lnSpc>
                <a:spcPts val="1860"/>
              </a:lnSpc>
            </a:pPr>
            <a:r>
              <a:rPr lang="en-US" dirty="0">
                <a:solidFill>
                  <a:schemeClr val="bg1">
                    <a:lumMod val="50000"/>
                  </a:schemeClr>
                </a:solidFill>
                <a:ea typeface="Arial"/>
                <a:rtl val="0"/>
              </a:rPr>
              <a:t>For more than decade, the wearables industry has produced an increasingly steady stream of </a:t>
            </a:r>
            <a:r>
              <a:rPr lang="en-US" dirty="0" err="1">
                <a:solidFill>
                  <a:schemeClr val="bg1">
                    <a:lumMod val="50000"/>
                  </a:schemeClr>
                </a:solidFill>
                <a:ea typeface="Arial"/>
                <a:rtl val="0"/>
              </a:rPr>
              <a:t>unitasking</a:t>
            </a:r>
            <a:r>
              <a:rPr lang="en-US" dirty="0">
                <a:solidFill>
                  <a:schemeClr val="bg1">
                    <a:lumMod val="50000"/>
                  </a:schemeClr>
                </a:solidFill>
                <a:ea typeface="Arial"/>
                <a:rtl val="0"/>
              </a:rPr>
              <a:t> devices. Fitness trackers have enjoyed recent widespread adoption—while gadgets like </a:t>
            </a:r>
            <a:r>
              <a:rPr lang="en-US" dirty="0">
                <a:solidFill>
                  <a:srgbClr val="0071C0"/>
                </a:solidFill>
                <a:ea typeface="Arial"/>
                <a:rtl val="0"/>
              </a:rPr>
              <a:t>pet activity monitors </a:t>
            </a:r>
            <a:r>
              <a:rPr lang="en-US" dirty="0">
                <a:solidFill>
                  <a:schemeClr val="bg1">
                    <a:lumMod val="50000"/>
                  </a:schemeClr>
                </a:solidFill>
                <a:ea typeface="Arial"/>
                <a:rtl val="0"/>
              </a:rPr>
              <a:t>and</a:t>
            </a:r>
            <a:r>
              <a:rPr lang="en-US" dirty="0">
                <a:solidFill>
                  <a:schemeClr val="tx1">
                    <a:lumMod val="50000"/>
                    <a:lumOff val="50000"/>
                  </a:schemeClr>
                </a:solidFill>
                <a:ea typeface="Arial"/>
                <a:rtl val="0"/>
              </a:rPr>
              <a:t> </a:t>
            </a:r>
            <a:r>
              <a:rPr lang="en-US" dirty="0">
                <a:solidFill>
                  <a:srgbClr val="0071C0"/>
                </a:solidFill>
                <a:ea typeface="Arial"/>
                <a:rtl val="0"/>
              </a:rPr>
              <a:t>gesture-controlled presentation remotes </a:t>
            </a:r>
            <a:r>
              <a:rPr lang="en-US" dirty="0">
                <a:solidFill>
                  <a:schemeClr val="bg1">
                    <a:lumMod val="50000"/>
                  </a:schemeClr>
                </a:solidFill>
                <a:ea typeface="Arial"/>
                <a:rtl val="0"/>
              </a:rPr>
              <a:t>fill more obscure niches. </a:t>
            </a:r>
          </a:p>
          <a:p>
            <a:r>
              <a:rPr lang="en-US" sz="1000" dirty="0">
                <a:solidFill>
                  <a:schemeClr val="bg1">
                    <a:lumMod val="50000"/>
                  </a:schemeClr>
                </a:solidFill>
                <a:ea typeface="Arial"/>
                <a:rtl val="0"/>
              </a:rPr>
              <a:t>Now, multitasking smartwatches have the potential to upend </a:t>
            </a:r>
            <a:br>
              <a:rPr lang="en-US" sz="1000" dirty="0">
                <a:solidFill>
                  <a:schemeClr val="bg1">
                    <a:lumMod val="50000"/>
                  </a:schemeClr>
                </a:solidFill>
                <a:ea typeface="Arial"/>
                <a:rtl val="0"/>
              </a:rPr>
            </a:br>
            <a:r>
              <a:rPr lang="en-US" sz="1000" dirty="0">
                <a:solidFill>
                  <a:schemeClr val="bg1">
                    <a:lumMod val="50000"/>
                  </a:schemeClr>
                </a:solidFill>
                <a:ea typeface="Arial"/>
                <a:rtl val="0"/>
              </a:rPr>
              <a:t>the wearables market. </a:t>
            </a:r>
            <a:endParaRPr lang="en-US" dirty="0">
              <a:solidFill>
                <a:schemeClr val="bg1">
                  <a:lumMod val="50000"/>
                </a:schemeClr>
              </a:solidFill>
              <a:ea typeface="Arial"/>
              <a:rtl val="0"/>
            </a:endParaRPr>
          </a:p>
          <a:p>
            <a:endParaRPr lang="en-US" dirty="0"/>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65109" y="816009"/>
            <a:ext cx="2859174" cy="4508697"/>
          </a:xfrm>
          <a:prstGeom prst="rect">
            <a:avLst/>
          </a:prstGeom>
          <a:noFill/>
          <a:effectLst/>
        </p:spPr>
      </p:pic>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2285165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2EC2BE-4D69-4B40-B3CD-43EE8B0DE349}" type="datetimeFigureOut">
              <a:rPr lang="en-US" smtClean="0"/>
              <a:t>12/28/21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566E6B-D06B-6E49-B68B-FBAD795EAD68}" type="slidenum">
              <a:rPr lang="en-US" smtClean="0"/>
              <a:t>‹#›</a:t>
            </a:fld>
            <a:endParaRPr lang="en-US"/>
          </a:p>
        </p:txBody>
      </p:sp>
    </p:spTree>
    <p:extLst>
      <p:ext uri="{BB962C8B-B14F-4D97-AF65-F5344CB8AC3E}">
        <p14:creationId xmlns:p14="http://schemas.microsoft.com/office/powerpoint/2010/main" val="74285261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ue Spli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7659527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Green Split Righ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00AA4E"/>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15109927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Orange Split Righ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256088899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lu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21580623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Green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00AA4E"/>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7780696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Orang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289499074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4" name="Content Placeholder 2"/>
          <p:cNvSpPr>
            <a:spLocks noGrp="1"/>
          </p:cNvSpPr>
          <p:nvPr>
            <p:ph idx="1" hasCustomPrompt="1"/>
          </p:nvPr>
        </p:nvSpPr>
        <p:spPr>
          <a:xfrm>
            <a:off x="457200" y="932761"/>
            <a:ext cx="4121020" cy="3542340"/>
          </a:xfrm>
          <a:prstGeom prst="rect">
            <a:avLst/>
          </a:prstGeom>
        </p:spPr>
        <p:txBody>
          <a:bodyPr/>
          <a:lstStyle>
            <a:lvl1pPr marL="0" indent="0">
              <a:buSzPct val="125000"/>
              <a:buFontTx/>
              <a:buNone/>
              <a:defRPr>
                <a:solidFill>
                  <a:srgbClr val="595959"/>
                </a:solidFill>
              </a:defRPr>
            </a:lvl1pPr>
          </a:lstStyle>
          <a:p>
            <a:r>
              <a:rPr lang="en-US" sz="1400" b="1" dirty="0">
                <a:solidFill>
                  <a:srgbClr val="0071C0"/>
                </a:solidFill>
                <a:latin typeface="Proxima Nova Bold"/>
              </a:rPr>
              <a:t>Smartwatch owners…</a:t>
            </a:r>
          </a:p>
          <a:p>
            <a:pPr marL="171450" indent="-171450">
              <a:buFont typeface="Arial" panose="020B0604020202020204" pitchFamily="34" charset="0"/>
              <a:buChar char="•"/>
            </a:pPr>
            <a:r>
              <a:rPr lang="en-US" sz="1400" dirty="0">
                <a:solidFill>
                  <a:schemeClr val="bg1">
                    <a:lumMod val="50000"/>
                  </a:schemeClr>
                </a:solidFill>
              </a:rPr>
              <a:t>Wore and used their watches at least </a:t>
            </a:r>
            <a:br>
              <a:rPr lang="en-US" sz="1400" dirty="0">
                <a:solidFill>
                  <a:schemeClr val="bg1">
                    <a:lumMod val="50000"/>
                  </a:schemeClr>
                </a:solidFill>
              </a:rPr>
            </a:br>
            <a:r>
              <a:rPr lang="en-US" sz="1400" dirty="0">
                <a:solidFill>
                  <a:schemeClr val="bg1">
                    <a:lumMod val="50000"/>
                  </a:schemeClr>
                </a:solidFill>
              </a:rPr>
              <a:t>four days per week.</a:t>
            </a:r>
          </a:p>
          <a:p>
            <a:pPr marL="171450" indent="-171450">
              <a:buFont typeface="Arial" panose="020B0604020202020204" pitchFamily="34" charset="0"/>
              <a:buChar char="•"/>
            </a:pPr>
            <a:r>
              <a:rPr lang="en-US" sz="1400" dirty="0">
                <a:solidFill>
                  <a:schemeClr val="bg1">
                    <a:lumMod val="50000"/>
                  </a:schemeClr>
                </a:solidFill>
              </a:rPr>
              <a:t>Performed a variety of activities on their </a:t>
            </a:r>
            <a:br>
              <a:rPr lang="en-US" sz="1400" dirty="0">
                <a:solidFill>
                  <a:schemeClr val="bg1">
                    <a:lumMod val="50000"/>
                  </a:schemeClr>
                </a:solidFill>
              </a:rPr>
            </a:br>
            <a:r>
              <a:rPr lang="en-US" sz="1400" dirty="0">
                <a:solidFill>
                  <a:schemeClr val="bg1">
                    <a:lumMod val="50000"/>
                  </a:schemeClr>
                </a:solidFill>
              </a:rPr>
              <a:t>smartphones recently. </a:t>
            </a:r>
          </a:p>
          <a:p>
            <a:pPr marL="171450" indent="-171450">
              <a:buFont typeface="Arial" panose="020B0604020202020204" pitchFamily="34" charset="0"/>
              <a:buChar char="•"/>
            </a:pPr>
            <a:r>
              <a:rPr lang="en-US" sz="1400" dirty="0">
                <a:solidFill>
                  <a:schemeClr val="bg1">
                    <a:lumMod val="50000"/>
                  </a:schemeClr>
                </a:solidFill>
              </a:rPr>
              <a:t>Brought their own smartwatches </a:t>
            </a:r>
            <a:br>
              <a:rPr lang="en-US" sz="1400" dirty="0">
                <a:solidFill>
                  <a:schemeClr val="bg1">
                    <a:lumMod val="50000"/>
                  </a:schemeClr>
                </a:solidFill>
              </a:rPr>
            </a:br>
            <a:r>
              <a:rPr lang="en-US" sz="1400" dirty="0">
                <a:solidFill>
                  <a:schemeClr val="bg1">
                    <a:lumMod val="50000"/>
                  </a:schemeClr>
                </a:solidFill>
              </a:rPr>
              <a:t>and smartphones.</a:t>
            </a:r>
          </a:p>
          <a:p>
            <a:pPr marL="171450" indent="-171450">
              <a:buFont typeface="Arial" panose="020B0604020202020204" pitchFamily="34" charset="0"/>
              <a:buChar char="•"/>
            </a:pPr>
            <a:r>
              <a:rPr lang="en-US" sz="1400" dirty="0">
                <a:solidFill>
                  <a:schemeClr val="bg1">
                    <a:lumMod val="50000"/>
                  </a:schemeClr>
                </a:solidFill>
              </a:rPr>
              <a:t>Discussed and demonstrated how they commonly used their smartwatches.</a:t>
            </a:r>
          </a:p>
        </p:txBody>
      </p:sp>
      <p:sp>
        <p:nvSpPr>
          <p:cNvPr id="5" name="Content Placeholder 3"/>
          <p:cNvSpPr>
            <a:spLocks noGrp="1"/>
          </p:cNvSpPr>
          <p:nvPr>
            <p:ph idx="13"/>
          </p:nvPr>
        </p:nvSpPr>
        <p:spPr>
          <a:xfrm>
            <a:off x="4578220" y="932761"/>
            <a:ext cx="4121020" cy="3542340"/>
          </a:xfrm>
          <a:prstGeom prst="rect">
            <a:avLst/>
          </a:prstGeom>
        </p:spPr>
        <p:txBody>
          <a:bodyPr/>
          <a:lstStyle>
            <a:lvl1pPr marL="0" indent="0">
              <a:buSzPct val="125000"/>
              <a:buFontTx/>
              <a:buNone/>
              <a:defRPr>
                <a:solidFill>
                  <a:srgbClr val="595959"/>
                </a:solidFill>
              </a:defRPr>
            </a:lvl1pPr>
          </a:lstStyle>
          <a:p>
            <a:r>
              <a:rPr lang="en-US" sz="1400" b="1" dirty="0">
                <a:solidFill>
                  <a:srgbClr val="0071C0"/>
                </a:solidFill>
              </a:rPr>
              <a:t>Prospective buyers…</a:t>
            </a:r>
          </a:p>
          <a:p>
            <a:pPr marL="171450" indent="-171450">
              <a:buFont typeface="Arial" panose="020B0604020202020204" pitchFamily="34" charset="0"/>
              <a:buChar char="•"/>
            </a:pPr>
            <a:r>
              <a:rPr lang="en-US" sz="1400" dirty="0">
                <a:solidFill>
                  <a:schemeClr val="bg1">
                    <a:lumMod val="50000"/>
                  </a:schemeClr>
                </a:solidFill>
              </a:rPr>
              <a:t>Owned a smartwatch-compatible smartphone.</a:t>
            </a:r>
          </a:p>
          <a:p>
            <a:pPr marL="171450" indent="-171450">
              <a:buFont typeface="Arial" panose="020B0604020202020204" pitchFamily="34" charset="0"/>
              <a:buChar char="•"/>
            </a:pPr>
            <a:r>
              <a:rPr lang="en-US" sz="1400" dirty="0">
                <a:solidFill>
                  <a:schemeClr val="bg1">
                    <a:lumMod val="50000"/>
                  </a:schemeClr>
                </a:solidFill>
              </a:rPr>
              <a:t>Preformed a variety of activities on their </a:t>
            </a:r>
            <a:br>
              <a:rPr lang="en-US" sz="1400" dirty="0">
                <a:solidFill>
                  <a:schemeClr val="bg1">
                    <a:lumMod val="50000"/>
                  </a:schemeClr>
                </a:solidFill>
              </a:rPr>
            </a:br>
            <a:r>
              <a:rPr lang="en-US" sz="1400" dirty="0">
                <a:solidFill>
                  <a:schemeClr val="bg1">
                    <a:lumMod val="50000"/>
                  </a:schemeClr>
                </a:solidFill>
              </a:rPr>
              <a:t>smartphone recently. </a:t>
            </a:r>
          </a:p>
          <a:p>
            <a:pPr marL="171450" indent="-171450">
              <a:buFont typeface="Arial" panose="020B0604020202020204" pitchFamily="34" charset="0"/>
              <a:buChar char="•"/>
            </a:pPr>
            <a:r>
              <a:rPr lang="en-US" sz="1400" dirty="0">
                <a:solidFill>
                  <a:schemeClr val="bg1">
                    <a:lumMod val="50000"/>
                  </a:schemeClr>
                </a:solidFill>
              </a:rPr>
              <a:t>Brought their own smartphones and demoed the type of watch they intended to purchase.</a:t>
            </a:r>
          </a:p>
          <a:p>
            <a:pPr marL="171450" indent="-171450">
              <a:buFont typeface="Arial" panose="020B0604020202020204" pitchFamily="34" charset="0"/>
              <a:buChar char="•"/>
            </a:pPr>
            <a:r>
              <a:rPr lang="en-US" sz="1400" dirty="0">
                <a:solidFill>
                  <a:schemeClr val="bg1">
                    <a:lumMod val="50000"/>
                  </a:schemeClr>
                </a:solidFill>
              </a:rPr>
              <a:t>Linked the demo watch to their personal phone and explored various apps and functionality.</a:t>
            </a:r>
          </a:p>
          <a:p>
            <a:endParaRPr lang="en-US" dirty="0">
              <a:solidFill>
                <a:schemeClr val="bg1">
                  <a:lumMod val="50000"/>
                </a:schemeClr>
              </a:solidFill>
            </a:endParaRPr>
          </a:p>
        </p:txBody>
      </p:sp>
      <p:sp>
        <p:nvSpPr>
          <p:cNvPr id="6"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7"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72371668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Green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62445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37236" y="370001"/>
            <a:ext cx="6449563" cy="546660"/>
          </a:xfrm>
          <a:prstGeom prst="rect">
            <a:avLst/>
          </a:prstGeom>
        </p:spPr>
        <p:txBody>
          <a:bodyPr/>
          <a:lstStyle>
            <a:lvl1pPr>
              <a:defRPr b="0" cap="all" baseline="0">
                <a:solidFill>
                  <a:srgbClr val="B2B2B2"/>
                </a:solidFill>
                <a:latin typeface="Proxima Nova Bold"/>
              </a:defRPr>
            </a:lvl1pPr>
          </a:lstStyle>
          <a:p>
            <a:r>
              <a:rPr lang="en-US" b="1" dirty="0">
                <a:solidFill>
                  <a:schemeClr val="bg1">
                    <a:lumMod val="65000"/>
                  </a:schemeClr>
                </a:solidFill>
                <a:ea typeface="Arial"/>
                <a:cs typeface="Arial"/>
                <a:rtl val="0"/>
              </a:rPr>
              <a:t>Table of Contents</a:t>
            </a:r>
            <a:endParaRPr lang="en-US" dirty="0"/>
          </a:p>
        </p:txBody>
      </p:sp>
      <p:sp>
        <p:nvSpPr>
          <p:cNvPr id="3" name="Content Placeholder 2"/>
          <p:cNvSpPr>
            <a:spLocks noGrp="1"/>
          </p:cNvSpPr>
          <p:nvPr>
            <p:ph idx="1"/>
          </p:nvPr>
        </p:nvSpPr>
        <p:spPr>
          <a:xfrm>
            <a:off x="2237236" y="932761"/>
            <a:ext cx="6449563" cy="3542340"/>
          </a:xfrm>
          <a:prstGeom prst="rect">
            <a:avLst/>
          </a:prstGeom>
        </p:spPr>
        <p:txBody>
          <a:bodyPr>
            <a:noAutofit/>
          </a:bodyPr>
          <a:lstStyle>
            <a:lvl1pPr marL="182880" indent="-182880">
              <a:lnSpc>
                <a:spcPct val="130000"/>
              </a:lnSpc>
              <a:buSzPct val="125000"/>
              <a:buFont typeface="Arial" panose="020B0604020202020204" pitchFamily="34" charset="0"/>
              <a:buChar char="•"/>
              <a:defRPr sz="1200">
                <a:solidFill>
                  <a:srgbClr val="595959"/>
                </a:solidFill>
              </a:defRPr>
            </a:lvl1pPr>
            <a:lvl2pPr marL="182880" indent="-182880">
              <a:buSzPct val="125000"/>
              <a:buFont typeface="Arial" panose="020B0604020202020204" pitchFamily="34" charset="0"/>
              <a:buChar char="•"/>
              <a:defRPr sz="1200" b="1" baseline="0">
                <a:solidFill>
                  <a:srgbClr val="0071C0"/>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a:t>Click to edit Master text styles</a:t>
            </a:r>
          </a:p>
          <a:p>
            <a:pPr lvl="1"/>
            <a:r>
              <a:rPr lang="en-US" dirty="0"/>
              <a:t>SECOND LEVEL</a:t>
            </a:r>
          </a:p>
        </p:txBody>
      </p:sp>
      <p:sp>
        <p:nvSpPr>
          <p:cNvPr id="7" name="Rectangle 6"/>
          <p:cNvSpPr/>
          <p:nvPr userDrawn="1"/>
        </p:nvSpPr>
        <p:spPr>
          <a:xfrm>
            <a:off x="-1" y="0"/>
            <a:ext cx="1909625" cy="5143500"/>
          </a:xfrm>
          <a:prstGeom prst="rect">
            <a:avLst/>
          </a:prstGeom>
          <a:solidFill>
            <a:srgbClr val="0071C0"/>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1502" y="219456"/>
            <a:ext cx="1579566" cy="4704632"/>
          </a:xfrm>
          <a:prstGeom prst="rect">
            <a:avLst/>
          </a:prstGeom>
        </p:spPr>
      </p:pic>
      <p:sp>
        <p:nvSpPr>
          <p:cNvPr id="10"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2788514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199" y="418950"/>
            <a:ext cx="4476541" cy="781752"/>
          </a:xfrm>
          <a:prstGeom prst="rect">
            <a:avLst/>
          </a:prstGeom>
        </p:spPr>
        <p:txBody>
          <a:bodyPr wrap="square" lIns="91440" tIns="45720" rIns="91440" bIns="45720">
            <a:spAutoFit/>
          </a:bodyPr>
          <a:lstStyle>
            <a:lvl1pPr>
              <a:lnSpc>
                <a:spcPct val="80000"/>
              </a:lnSpc>
              <a:defRPr>
                <a:solidFill>
                  <a:srgbClr val="B2B2B2"/>
                </a:solidFill>
              </a:defRPr>
            </a:lvl1pPr>
          </a:lstStyle>
          <a:p>
            <a:pPr algn="l"/>
            <a:r>
              <a:rPr lang="en-US" b="1" dirty="0">
                <a:solidFill>
                  <a:srgbClr val="A6A6A6"/>
                </a:solidFill>
                <a:ea typeface="Arial"/>
                <a:cs typeface="Arial"/>
                <a:rtl val="0"/>
              </a:rPr>
              <a:t>WHAT’S THE VALUE </a:t>
            </a:r>
            <a:br>
              <a:rPr lang="en-US" b="1" dirty="0">
                <a:solidFill>
                  <a:srgbClr val="A6A6A6"/>
                </a:solidFill>
                <a:ea typeface="Arial"/>
                <a:cs typeface="Arial"/>
                <a:rtl val="0"/>
              </a:rPr>
            </a:br>
            <a:r>
              <a:rPr lang="en-US" b="1" dirty="0">
                <a:solidFill>
                  <a:srgbClr val="A6A6A6"/>
                </a:solidFill>
                <a:ea typeface="Arial"/>
                <a:cs typeface="Arial"/>
                <a:rtl val="0"/>
              </a:rPr>
              <a:t>OF A SMARTWATCH?</a:t>
            </a:r>
          </a:p>
        </p:txBody>
      </p:sp>
      <p:sp>
        <p:nvSpPr>
          <p:cNvPr id="4" name="Content Placeholder 2"/>
          <p:cNvSpPr>
            <a:spLocks noGrp="1"/>
          </p:cNvSpPr>
          <p:nvPr>
            <p:ph idx="1"/>
          </p:nvPr>
        </p:nvSpPr>
        <p:spPr>
          <a:xfrm>
            <a:off x="457200" y="1244518"/>
            <a:ext cx="4476541" cy="3651681"/>
          </a:xfrm>
          <a:prstGeom prst="rect">
            <a:avLst/>
          </a:prstGeom>
        </p:spPr>
        <p:txBody>
          <a:bodyPr lIns="91440" tIns="45720" rIns="91440" bIns="45720"/>
          <a:lstStyle>
            <a:lvl1pPr marL="0" indent="0">
              <a:lnSpc>
                <a:spcPct val="120000"/>
              </a:lnSpc>
              <a:buFontTx/>
              <a:buNone/>
              <a:defRPr sz="1400">
                <a:solidFill>
                  <a:srgbClr val="595959"/>
                </a:solidFill>
              </a:defRPr>
            </a:lvl1pPr>
          </a:lstStyle>
          <a:p>
            <a:pPr>
              <a:lnSpc>
                <a:spcPts val="1860"/>
              </a:lnSpc>
            </a:pPr>
            <a:r>
              <a:rPr lang="en-US" dirty="0">
                <a:solidFill>
                  <a:schemeClr val="bg1">
                    <a:lumMod val="50000"/>
                  </a:schemeClr>
                </a:solidFill>
                <a:ea typeface="Arial"/>
                <a:rtl val="0"/>
              </a:rPr>
              <a:t>For more than decade, the wearables industry has produced an increasingly steady stream of </a:t>
            </a:r>
            <a:r>
              <a:rPr lang="en-US" dirty="0" err="1">
                <a:solidFill>
                  <a:schemeClr val="bg1">
                    <a:lumMod val="50000"/>
                  </a:schemeClr>
                </a:solidFill>
                <a:ea typeface="Arial"/>
                <a:rtl val="0"/>
              </a:rPr>
              <a:t>unitasking</a:t>
            </a:r>
            <a:r>
              <a:rPr lang="en-US" dirty="0">
                <a:solidFill>
                  <a:schemeClr val="bg1">
                    <a:lumMod val="50000"/>
                  </a:schemeClr>
                </a:solidFill>
                <a:ea typeface="Arial"/>
                <a:rtl val="0"/>
              </a:rPr>
              <a:t> devices. Fitness trackers have enjoyed recent widespread adoption—while gadgets like </a:t>
            </a:r>
            <a:r>
              <a:rPr lang="en-US" dirty="0">
                <a:solidFill>
                  <a:srgbClr val="0071C0"/>
                </a:solidFill>
                <a:ea typeface="Arial"/>
                <a:rtl val="0"/>
              </a:rPr>
              <a:t>pet activity monitors </a:t>
            </a:r>
            <a:r>
              <a:rPr lang="en-US" dirty="0">
                <a:solidFill>
                  <a:schemeClr val="bg1">
                    <a:lumMod val="50000"/>
                  </a:schemeClr>
                </a:solidFill>
                <a:ea typeface="Arial"/>
                <a:rtl val="0"/>
              </a:rPr>
              <a:t>and</a:t>
            </a:r>
            <a:r>
              <a:rPr lang="en-US" dirty="0">
                <a:solidFill>
                  <a:schemeClr val="tx1">
                    <a:lumMod val="50000"/>
                    <a:lumOff val="50000"/>
                  </a:schemeClr>
                </a:solidFill>
                <a:ea typeface="Arial"/>
                <a:rtl val="0"/>
              </a:rPr>
              <a:t> </a:t>
            </a:r>
            <a:r>
              <a:rPr lang="en-US" dirty="0">
                <a:solidFill>
                  <a:srgbClr val="0071C0"/>
                </a:solidFill>
                <a:ea typeface="Arial"/>
                <a:rtl val="0"/>
              </a:rPr>
              <a:t>gesture-controlled presentation remotes </a:t>
            </a:r>
            <a:r>
              <a:rPr lang="en-US" dirty="0">
                <a:solidFill>
                  <a:schemeClr val="bg1">
                    <a:lumMod val="50000"/>
                  </a:schemeClr>
                </a:solidFill>
                <a:ea typeface="Arial"/>
                <a:rtl val="0"/>
              </a:rPr>
              <a:t>fill more obscure niches. </a:t>
            </a:r>
          </a:p>
          <a:p>
            <a:r>
              <a:rPr lang="en-US" sz="1000" dirty="0">
                <a:solidFill>
                  <a:schemeClr val="bg1">
                    <a:lumMod val="50000"/>
                  </a:schemeClr>
                </a:solidFill>
                <a:ea typeface="Arial"/>
                <a:rtl val="0"/>
              </a:rPr>
              <a:t>Now, multitasking smartwatches have the potential to upend </a:t>
            </a:r>
            <a:br>
              <a:rPr lang="en-US" sz="1000" dirty="0">
                <a:solidFill>
                  <a:schemeClr val="bg1">
                    <a:lumMod val="50000"/>
                  </a:schemeClr>
                </a:solidFill>
                <a:ea typeface="Arial"/>
                <a:rtl val="0"/>
              </a:rPr>
            </a:br>
            <a:r>
              <a:rPr lang="en-US" sz="1000" dirty="0">
                <a:solidFill>
                  <a:schemeClr val="bg1">
                    <a:lumMod val="50000"/>
                  </a:schemeClr>
                </a:solidFill>
                <a:ea typeface="Arial"/>
                <a:rtl val="0"/>
              </a:rPr>
              <a:t>the wearables market. </a:t>
            </a:r>
            <a:endParaRPr lang="en-US" dirty="0">
              <a:solidFill>
                <a:schemeClr val="bg1">
                  <a:lumMod val="50000"/>
                </a:schemeClr>
              </a:solidFill>
              <a:ea typeface="Arial"/>
              <a:rtl val="0"/>
            </a:endParaRPr>
          </a:p>
          <a:p>
            <a:endParaRPr lang="en-US" dirty="0"/>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65109" y="816009"/>
            <a:ext cx="2859174" cy="4508697"/>
          </a:xfrm>
          <a:prstGeom prst="rect">
            <a:avLst/>
          </a:prstGeom>
          <a:noFill/>
          <a:effectLst/>
        </p:spPr>
      </p:pic>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876497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2EC2BE-4D69-4B40-B3CD-43EE8B0DE349}" type="datetimeFigureOut">
              <a:rPr lang="en-US" smtClean="0"/>
              <a:t>12/28/21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566E6B-D06B-6E49-B68B-FBAD795EAD68}" type="slidenum">
              <a:rPr lang="en-US" smtClean="0"/>
              <a:t>‹#›</a:t>
            </a:fld>
            <a:endParaRPr lang="en-US"/>
          </a:p>
        </p:txBody>
      </p:sp>
    </p:spTree>
    <p:extLst>
      <p:ext uri="{BB962C8B-B14F-4D97-AF65-F5344CB8AC3E}">
        <p14:creationId xmlns:p14="http://schemas.microsoft.com/office/powerpoint/2010/main" val="123168411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Blue Spli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28068936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Green Split Righ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149E3D"/>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177757389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Orange Split Righ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16860875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lu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276680370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Green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149E3D"/>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92607382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Orang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15705085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4" name="Content Placeholder 2"/>
          <p:cNvSpPr>
            <a:spLocks noGrp="1"/>
          </p:cNvSpPr>
          <p:nvPr>
            <p:ph idx="1" hasCustomPrompt="1"/>
          </p:nvPr>
        </p:nvSpPr>
        <p:spPr>
          <a:xfrm>
            <a:off x="457200" y="932761"/>
            <a:ext cx="4121020" cy="3542340"/>
          </a:xfrm>
          <a:prstGeom prst="rect">
            <a:avLst/>
          </a:prstGeom>
        </p:spPr>
        <p:txBody>
          <a:bodyPr/>
          <a:lstStyle>
            <a:lvl1pPr marL="0" indent="0">
              <a:buSzPct val="125000"/>
              <a:buFontTx/>
              <a:buNone/>
              <a:defRPr>
                <a:solidFill>
                  <a:srgbClr val="595959"/>
                </a:solidFill>
              </a:defRPr>
            </a:lvl1pPr>
          </a:lstStyle>
          <a:p>
            <a:r>
              <a:rPr lang="en-US" sz="1400" b="1" dirty="0">
                <a:solidFill>
                  <a:srgbClr val="0071C0"/>
                </a:solidFill>
                <a:latin typeface="Proxima Nova Bold"/>
              </a:rPr>
              <a:t>Smartwatch owners…</a:t>
            </a:r>
          </a:p>
          <a:p>
            <a:pPr marL="171450" indent="-171450">
              <a:buFont typeface="Arial" panose="020B0604020202020204" pitchFamily="34" charset="0"/>
              <a:buChar char="•"/>
            </a:pPr>
            <a:r>
              <a:rPr lang="en-US" sz="1400" dirty="0">
                <a:solidFill>
                  <a:schemeClr val="bg1">
                    <a:lumMod val="50000"/>
                  </a:schemeClr>
                </a:solidFill>
              </a:rPr>
              <a:t>Wore and used their watches at least </a:t>
            </a:r>
            <a:br>
              <a:rPr lang="en-US" sz="1400" dirty="0">
                <a:solidFill>
                  <a:schemeClr val="bg1">
                    <a:lumMod val="50000"/>
                  </a:schemeClr>
                </a:solidFill>
              </a:rPr>
            </a:br>
            <a:r>
              <a:rPr lang="en-US" sz="1400" dirty="0">
                <a:solidFill>
                  <a:schemeClr val="bg1">
                    <a:lumMod val="50000"/>
                  </a:schemeClr>
                </a:solidFill>
              </a:rPr>
              <a:t>four days per week.</a:t>
            </a:r>
          </a:p>
          <a:p>
            <a:pPr marL="171450" indent="-171450">
              <a:buFont typeface="Arial" panose="020B0604020202020204" pitchFamily="34" charset="0"/>
              <a:buChar char="•"/>
            </a:pPr>
            <a:r>
              <a:rPr lang="en-US" sz="1400" dirty="0">
                <a:solidFill>
                  <a:schemeClr val="bg1">
                    <a:lumMod val="50000"/>
                  </a:schemeClr>
                </a:solidFill>
              </a:rPr>
              <a:t>Performed a variety of activities on their </a:t>
            </a:r>
            <a:br>
              <a:rPr lang="en-US" sz="1400" dirty="0">
                <a:solidFill>
                  <a:schemeClr val="bg1">
                    <a:lumMod val="50000"/>
                  </a:schemeClr>
                </a:solidFill>
              </a:rPr>
            </a:br>
            <a:r>
              <a:rPr lang="en-US" sz="1400" dirty="0">
                <a:solidFill>
                  <a:schemeClr val="bg1">
                    <a:lumMod val="50000"/>
                  </a:schemeClr>
                </a:solidFill>
              </a:rPr>
              <a:t>smartphones recently. </a:t>
            </a:r>
          </a:p>
          <a:p>
            <a:pPr marL="171450" indent="-171450">
              <a:buFont typeface="Arial" panose="020B0604020202020204" pitchFamily="34" charset="0"/>
              <a:buChar char="•"/>
            </a:pPr>
            <a:r>
              <a:rPr lang="en-US" sz="1400" dirty="0">
                <a:solidFill>
                  <a:schemeClr val="bg1">
                    <a:lumMod val="50000"/>
                  </a:schemeClr>
                </a:solidFill>
              </a:rPr>
              <a:t>Brought their own smartwatches </a:t>
            </a:r>
            <a:br>
              <a:rPr lang="en-US" sz="1400" dirty="0">
                <a:solidFill>
                  <a:schemeClr val="bg1">
                    <a:lumMod val="50000"/>
                  </a:schemeClr>
                </a:solidFill>
              </a:rPr>
            </a:br>
            <a:r>
              <a:rPr lang="en-US" sz="1400" dirty="0">
                <a:solidFill>
                  <a:schemeClr val="bg1">
                    <a:lumMod val="50000"/>
                  </a:schemeClr>
                </a:solidFill>
              </a:rPr>
              <a:t>and smartphones.</a:t>
            </a:r>
          </a:p>
          <a:p>
            <a:pPr marL="171450" indent="-171450">
              <a:buFont typeface="Arial" panose="020B0604020202020204" pitchFamily="34" charset="0"/>
              <a:buChar char="•"/>
            </a:pPr>
            <a:r>
              <a:rPr lang="en-US" sz="1400" dirty="0">
                <a:solidFill>
                  <a:schemeClr val="bg1">
                    <a:lumMod val="50000"/>
                  </a:schemeClr>
                </a:solidFill>
              </a:rPr>
              <a:t>Discussed and demonstrated how they commonly used their smartwatches.</a:t>
            </a:r>
          </a:p>
        </p:txBody>
      </p:sp>
      <p:sp>
        <p:nvSpPr>
          <p:cNvPr id="5" name="Content Placeholder 3"/>
          <p:cNvSpPr>
            <a:spLocks noGrp="1"/>
          </p:cNvSpPr>
          <p:nvPr>
            <p:ph idx="13"/>
          </p:nvPr>
        </p:nvSpPr>
        <p:spPr>
          <a:xfrm>
            <a:off x="4578220" y="932761"/>
            <a:ext cx="4121020" cy="3542340"/>
          </a:xfrm>
          <a:prstGeom prst="rect">
            <a:avLst/>
          </a:prstGeom>
        </p:spPr>
        <p:txBody>
          <a:bodyPr/>
          <a:lstStyle>
            <a:lvl1pPr marL="0" indent="0">
              <a:buSzPct val="125000"/>
              <a:buFontTx/>
              <a:buNone/>
              <a:defRPr>
                <a:solidFill>
                  <a:srgbClr val="595959"/>
                </a:solidFill>
              </a:defRPr>
            </a:lvl1pPr>
          </a:lstStyle>
          <a:p>
            <a:r>
              <a:rPr lang="en-US" sz="1400" b="1" dirty="0">
                <a:solidFill>
                  <a:srgbClr val="0071C0"/>
                </a:solidFill>
              </a:rPr>
              <a:t>Prospective buyers…</a:t>
            </a:r>
          </a:p>
          <a:p>
            <a:pPr marL="171450" indent="-171450">
              <a:buFont typeface="Arial" panose="020B0604020202020204" pitchFamily="34" charset="0"/>
              <a:buChar char="•"/>
            </a:pPr>
            <a:r>
              <a:rPr lang="en-US" sz="1400" dirty="0">
                <a:solidFill>
                  <a:schemeClr val="bg1">
                    <a:lumMod val="50000"/>
                  </a:schemeClr>
                </a:solidFill>
              </a:rPr>
              <a:t>Owned a smartwatch-compatible smartphone.</a:t>
            </a:r>
          </a:p>
          <a:p>
            <a:pPr marL="171450" indent="-171450">
              <a:buFont typeface="Arial" panose="020B0604020202020204" pitchFamily="34" charset="0"/>
              <a:buChar char="•"/>
            </a:pPr>
            <a:r>
              <a:rPr lang="en-US" sz="1400" dirty="0">
                <a:solidFill>
                  <a:schemeClr val="bg1">
                    <a:lumMod val="50000"/>
                  </a:schemeClr>
                </a:solidFill>
              </a:rPr>
              <a:t>Preformed a variety of activities on their </a:t>
            </a:r>
            <a:br>
              <a:rPr lang="en-US" sz="1400" dirty="0">
                <a:solidFill>
                  <a:schemeClr val="bg1">
                    <a:lumMod val="50000"/>
                  </a:schemeClr>
                </a:solidFill>
              </a:rPr>
            </a:br>
            <a:r>
              <a:rPr lang="en-US" sz="1400" dirty="0">
                <a:solidFill>
                  <a:schemeClr val="bg1">
                    <a:lumMod val="50000"/>
                  </a:schemeClr>
                </a:solidFill>
              </a:rPr>
              <a:t>smartphone recently. </a:t>
            </a:r>
          </a:p>
          <a:p>
            <a:pPr marL="171450" indent="-171450">
              <a:buFont typeface="Arial" panose="020B0604020202020204" pitchFamily="34" charset="0"/>
              <a:buChar char="•"/>
            </a:pPr>
            <a:r>
              <a:rPr lang="en-US" sz="1400" dirty="0">
                <a:solidFill>
                  <a:schemeClr val="bg1">
                    <a:lumMod val="50000"/>
                  </a:schemeClr>
                </a:solidFill>
              </a:rPr>
              <a:t>Brought their own smartphones and demoed the type of watch they intended to purchase.</a:t>
            </a:r>
          </a:p>
          <a:p>
            <a:pPr marL="171450" indent="-171450">
              <a:buFont typeface="Arial" panose="020B0604020202020204" pitchFamily="34" charset="0"/>
              <a:buChar char="•"/>
            </a:pPr>
            <a:r>
              <a:rPr lang="en-US" sz="1400" dirty="0">
                <a:solidFill>
                  <a:schemeClr val="bg1">
                    <a:lumMod val="50000"/>
                  </a:schemeClr>
                </a:solidFill>
              </a:rPr>
              <a:t>Linked the demo watch to their personal phone and explored various apps and functionality.</a:t>
            </a:r>
          </a:p>
          <a:p>
            <a:endParaRPr lang="en-US" dirty="0">
              <a:solidFill>
                <a:schemeClr val="bg1">
                  <a:lumMod val="50000"/>
                </a:schemeClr>
              </a:solidFill>
            </a:endParaRPr>
          </a:p>
        </p:txBody>
      </p:sp>
      <p:sp>
        <p:nvSpPr>
          <p:cNvPr id="6"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7"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26603928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37242" y="370001"/>
            <a:ext cx="6449563" cy="546660"/>
          </a:xfrm>
          <a:prstGeom prst="rect">
            <a:avLst/>
          </a:prstGeom>
        </p:spPr>
        <p:txBody>
          <a:bodyPr/>
          <a:lstStyle>
            <a:lvl1pPr>
              <a:defRPr b="0" cap="all" baseline="0">
                <a:solidFill>
                  <a:srgbClr val="B2B2B2"/>
                </a:solidFill>
                <a:latin typeface="Proxima Nova Bold"/>
              </a:defRPr>
            </a:lvl1pPr>
          </a:lstStyle>
          <a:p>
            <a:r>
              <a:rPr lang="en-US" b="1" dirty="0">
                <a:solidFill>
                  <a:schemeClr val="bg1">
                    <a:lumMod val="65000"/>
                  </a:schemeClr>
                </a:solidFill>
                <a:ea typeface="Arial"/>
                <a:cs typeface="Arial"/>
              </a:rPr>
              <a:t>Table of Contents</a:t>
            </a:r>
            <a:endParaRPr lang="en-US" dirty="0"/>
          </a:p>
        </p:txBody>
      </p:sp>
      <p:sp>
        <p:nvSpPr>
          <p:cNvPr id="3" name="Content Placeholder 2"/>
          <p:cNvSpPr>
            <a:spLocks noGrp="1"/>
          </p:cNvSpPr>
          <p:nvPr>
            <p:ph idx="1"/>
          </p:nvPr>
        </p:nvSpPr>
        <p:spPr>
          <a:xfrm>
            <a:off x="2237242" y="932761"/>
            <a:ext cx="6449563" cy="3542340"/>
          </a:xfrm>
          <a:prstGeom prst="rect">
            <a:avLst/>
          </a:prstGeom>
        </p:spPr>
        <p:txBody>
          <a:bodyPr>
            <a:noAutofit/>
          </a:bodyPr>
          <a:lstStyle>
            <a:lvl1pPr marL="182880" indent="-182880">
              <a:lnSpc>
                <a:spcPct val="130000"/>
              </a:lnSpc>
              <a:buSzPct val="125000"/>
              <a:buFont typeface="Arial" panose="020B0604020202020204" pitchFamily="34" charset="0"/>
              <a:buChar char="•"/>
              <a:defRPr sz="1200">
                <a:solidFill>
                  <a:srgbClr val="595959"/>
                </a:solidFill>
              </a:defRPr>
            </a:lvl1pPr>
            <a:lvl2pPr marL="182880" indent="-182880">
              <a:buSzPct val="125000"/>
              <a:buFont typeface="Arial" panose="020B0604020202020204" pitchFamily="34" charset="0"/>
              <a:buChar char="•"/>
              <a:defRPr sz="1200" b="1" baseline="0">
                <a:solidFill>
                  <a:srgbClr val="0071C0"/>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a:t>Click to edit Master text styles</a:t>
            </a:r>
          </a:p>
          <a:p>
            <a:pPr lvl="1"/>
            <a:r>
              <a:rPr lang="en-US" dirty="0"/>
              <a:t>SECOND LEVEL</a:t>
            </a:r>
          </a:p>
        </p:txBody>
      </p:sp>
      <p:sp>
        <p:nvSpPr>
          <p:cNvPr id="7" name="Rectangle 6"/>
          <p:cNvSpPr/>
          <p:nvPr userDrawn="1"/>
        </p:nvSpPr>
        <p:spPr>
          <a:xfrm>
            <a:off x="5" y="0"/>
            <a:ext cx="1909625" cy="5143500"/>
          </a:xfrm>
          <a:prstGeom prst="rect">
            <a:avLst/>
          </a:prstGeom>
          <a:solidFill>
            <a:srgbClr val="0071C0"/>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1502" y="219457"/>
            <a:ext cx="1579566" cy="4704632"/>
          </a:xfrm>
          <a:prstGeom prst="rect">
            <a:avLst/>
          </a:prstGeom>
        </p:spPr>
      </p:pic>
      <p:sp>
        <p:nvSpPr>
          <p:cNvPr id="10" name="Slide Number Placeholder 8"/>
          <p:cNvSpPr>
            <a:spLocks noGrp="1"/>
          </p:cNvSpPr>
          <p:nvPr>
            <p:ph type="sldNum" sz="quarter" idx="4"/>
          </p:nvPr>
        </p:nvSpPr>
        <p:spPr>
          <a:xfrm>
            <a:off x="6553200" y="4705794"/>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23777409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3" y="418953"/>
            <a:ext cx="4476541" cy="796115"/>
          </a:xfrm>
          <a:prstGeom prst="rect">
            <a:avLst/>
          </a:prstGeom>
        </p:spPr>
        <p:txBody>
          <a:bodyPr wrap="square" lIns="91440" tIns="45720" rIns="91440" bIns="45720">
            <a:spAutoFit/>
          </a:bodyPr>
          <a:lstStyle>
            <a:lvl1pPr>
              <a:lnSpc>
                <a:spcPct val="80000"/>
              </a:lnSpc>
              <a:defRPr>
                <a:solidFill>
                  <a:srgbClr val="B2B2B2"/>
                </a:solidFill>
              </a:defRPr>
            </a:lvl1pPr>
          </a:lstStyle>
          <a:p>
            <a:pPr algn="l"/>
            <a:r>
              <a:rPr lang="en-US" b="1" dirty="0">
                <a:solidFill>
                  <a:srgbClr val="A6A6A6"/>
                </a:solidFill>
                <a:ea typeface="Arial"/>
                <a:cs typeface="Arial"/>
              </a:rPr>
              <a:t>WHAT’S THE VALUE </a:t>
            </a:r>
            <a:br>
              <a:rPr lang="en-US" b="1" dirty="0">
                <a:solidFill>
                  <a:srgbClr val="A6A6A6"/>
                </a:solidFill>
                <a:ea typeface="Arial"/>
                <a:cs typeface="Arial"/>
              </a:rPr>
            </a:br>
            <a:r>
              <a:rPr lang="en-US" b="1" dirty="0">
                <a:solidFill>
                  <a:srgbClr val="A6A6A6"/>
                </a:solidFill>
                <a:ea typeface="Arial"/>
                <a:cs typeface="Arial"/>
              </a:rPr>
              <a:t>OF A SMARTWATCH?</a:t>
            </a:r>
          </a:p>
        </p:txBody>
      </p:sp>
      <p:sp>
        <p:nvSpPr>
          <p:cNvPr id="4" name="Content Placeholder 2"/>
          <p:cNvSpPr>
            <a:spLocks noGrp="1"/>
          </p:cNvSpPr>
          <p:nvPr>
            <p:ph idx="1"/>
          </p:nvPr>
        </p:nvSpPr>
        <p:spPr>
          <a:xfrm>
            <a:off x="457203" y="1244519"/>
            <a:ext cx="4476541" cy="3651681"/>
          </a:xfrm>
          <a:prstGeom prst="rect">
            <a:avLst/>
          </a:prstGeom>
        </p:spPr>
        <p:txBody>
          <a:bodyPr lIns="91440" tIns="45720" rIns="91440" bIns="45720"/>
          <a:lstStyle>
            <a:lvl1pPr marL="0" indent="0">
              <a:lnSpc>
                <a:spcPct val="120000"/>
              </a:lnSpc>
              <a:buFontTx/>
              <a:buNone/>
              <a:defRPr sz="1400">
                <a:solidFill>
                  <a:srgbClr val="595959"/>
                </a:solidFill>
              </a:defRPr>
            </a:lvl1pPr>
          </a:lstStyle>
          <a:p>
            <a:pPr>
              <a:lnSpc>
                <a:spcPts val="1860"/>
              </a:lnSpc>
            </a:pPr>
            <a:r>
              <a:rPr lang="en-US" dirty="0">
                <a:solidFill>
                  <a:schemeClr val="bg1">
                    <a:lumMod val="50000"/>
                  </a:schemeClr>
                </a:solidFill>
                <a:ea typeface="Arial"/>
              </a:rPr>
              <a:t>For more than decade, the wearables industry has produced an increasingly steady stream of </a:t>
            </a:r>
            <a:r>
              <a:rPr lang="en-US" dirty="0" err="1">
                <a:solidFill>
                  <a:schemeClr val="bg1">
                    <a:lumMod val="50000"/>
                  </a:schemeClr>
                </a:solidFill>
                <a:ea typeface="Arial"/>
              </a:rPr>
              <a:t>unitasking</a:t>
            </a:r>
            <a:r>
              <a:rPr lang="en-US" dirty="0">
                <a:solidFill>
                  <a:schemeClr val="bg1">
                    <a:lumMod val="50000"/>
                  </a:schemeClr>
                </a:solidFill>
                <a:ea typeface="Arial"/>
              </a:rPr>
              <a:t> devices. Fitness trackers have enjoyed recent widespread adoption—while gadgets like </a:t>
            </a:r>
            <a:r>
              <a:rPr lang="en-US" dirty="0">
                <a:solidFill>
                  <a:srgbClr val="0071C0"/>
                </a:solidFill>
                <a:ea typeface="Arial"/>
              </a:rPr>
              <a:t>pet activity monitors </a:t>
            </a:r>
            <a:r>
              <a:rPr lang="en-US" dirty="0">
                <a:solidFill>
                  <a:schemeClr val="bg1">
                    <a:lumMod val="50000"/>
                  </a:schemeClr>
                </a:solidFill>
                <a:ea typeface="Arial"/>
              </a:rPr>
              <a:t>and</a:t>
            </a:r>
            <a:r>
              <a:rPr lang="en-US" dirty="0">
                <a:solidFill>
                  <a:schemeClr val="tx1">
                    <a:lumMod val="50000"/>
                    <a:lumOff val="50000"/>
                  </a:schemeClr>
                </a:solidFill>
                <a:ea typeface="Arial"/>
              </a:rPr>
              <a:t> </a:t>
            </a:r>
            <a:r>
              <a:rPr lang="en-US" dirty="0">
                <a:solidFill>
                  <a:srgbClr val="0071C0"/>
                </a:solidFill>
                <a:ea typeface="Arial"/>
              </a:rPr>
              <a:t>gesture-controlled presentation remotes </a:t>
            </a:r>
            <a:r>
              <a:rPr lang="en-US" dirty="0">
                <a:solidFill>
                  <a:schemeClr val="bg1">
                    <a:lumMod val="50000"/>
                  </a:schemeClr>
                </a:solidFill>
                <a:ea typeface="Arial"/>
              </a:rPr>
              <a:t>fill more obscure niches. </a:t>
            </a:r>
          </a:p>
          <a:p>
            <a:r>
              <a:rPr lang="en-US" sz="1000" dirty="0">
                <a:solidFill>
                  <a:schemeClr val="bg1">
                    <a:lumMod val="50000"/>
                  </a:schemeClr>
                </a:solidFill>
                <a:ea typeface="Arial"/>
              </a:rPr>
              <a:t>Now, multitasking smartwatches have the potential to upend </a:t>
            </a:r>
            <a:br>
              <a:rPr lang="en-US" sz="1000" dirty="0">
                <a:solidFill>
                  <a:schemeClr val="bg1">
                    <a:lumMod val="50000"/>
                  </a:schemeClr>
                </a:solidFill>
                <a:ea typeface="Arial"/>
              </a:rPr>
            </a:br>
            <a:r>
              <a:rPr lang="en-US" sz="1000" dirty="0">
                <a:solidFill>
                  <a:schemeClr val="bg1">
                    <a:lumMod val="50000"/>
                  </a:schemeClr>
                </a:solidFill>
                <a:ea typeface="Arial"/>
              </a:rPr>
              <a:t>the wearables market. </a:t>
            </a:r>
            <a:endParaRPr lang="en-US" dirty="0">
              <a:solidFill>
                <a:schemeClr val="bg1">
                  <a:lumMod val="50000"/>
                </a:schemeClr>
              </a:solidFill>
              <a:ea typeface="Arial"/>
            </a:endParaRPr>
          </a:p>
          <a:p>
            <a:endParaRPr lang="en-US" dirty="0"/>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65109" y="816011"/>
            <a:ext cx="2859174" cy="4508697"/>
          </a:xfrm>
          <a:prstGeom prst="rect">
            <a:avLst/>
          </a:prstGeom>
          <a:noFill/>
          <a:effectLst/>
        </p:spPr>
      </p:pic>
      <p:sp>
        <p:nvSpPr>
          <p:cNvPr id="6" name="Slide Number Placeholder 8"/>
          <p:cNvSpPr>
            <a:spLocks noGrp="1"/>
          </p:cNvSpPr>
          <p:nvPr>
            <p:ph type="sldNum" sz="quarter" idx="4"/>
          </p:nvPr>
        </p:nvSpPr>
        <p:spPr>
          <a:xfrm>
            <a:off x="6553200" y="4705794"/>
            <a:ext cx="2133600" cy="274637"/>
          </a:xfrm>
          <a:prstGeom prst="rect">
            <a:avLst/>
          </a:prstGeom>
        </p:spPr>
        <p:txBody>
          <a:bodyPr/>
          <a:lstStyle>
            <a:lvl2pPr algn="r">
              <a:defRPr sz="1400">
                <a:solidFill>
                  <a:schemeClr val="bg1">
                    <a:lumMod val="65000"/>
                  </a:schemeClr>
                </a:solidFill>
                <a:latin typeface="Proxima Nova Regular"/>
              </a:defRPr>
            </a:lvl2pPr>
          </a:lstStyle>
          <a:p>
            <a:pPr lvl="1"/>
            <a:r>
              <a:rPr lang="en-US" dirty="0">
                <a:solidFill>
                  <a:prstClr val="white">
                    <a:lumMod val="65000"/>
                  </a:prstClr>
                </a:solidFill>
              </a:rPr>
              <a:t>&lt;#&gt;</a:t>
            </a:r>
          </a:p>
        </p:txBody>
      </p:sp>
    </p:spTree>
    <p:extLst>
      <p:ext uri="{BB962C8B-B14F-4D97-AF65-F5344CB8AC3E}">
        <p14:creationId xmlns:p14="http://schemas.microsoft.com/office/powerpoint/2010/main" val="389467883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Blue Spli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6"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Pr>
              <a:t>METHODOLOGY</a:t>
            </a:r>
          </a:p>
        </p:txBody>
      </p:sp>
      <p:sp>
        <p:nvSpPr>
          <p:cNvPr id="4" name="Content Placeholder 5"/>
          <p:cNvSpPr>
            <a:spLocks noGrp="1"/>
          </p:cNvSpPr>
          <p:nvPr>
            <p:ph idx="1" hasCustomPrompt="1"/>
          </p:nvPr>
        </p:nvSpPr>
        <p:spPr>
          <a:xfrm>
            <a:off x="457206" y="932763"/>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0071C0"/>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4"/>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071614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2EC2BE-4D69-4B40-B3CD-43EE8B0DE349}" type="datetimeFigureOut">
              <a:rPr lang="en-US" smtClean="0"/>
              <a:t>12/28/21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566E6B-D06B-6E49-B68B-FBAD795EAD68}" type="slidenum">
              <a:rPr lang="en-US" smtClean="0"/>
              <a:t>‹#›</a:t>
            </a:fld>
            <a:endParaRPr lang="en-US"/>
          </a:p>
        </p:txBody>
      </p:sp>
    </p:spTree>
    <p:extLst>
      <p:ext uri="{BB962C8B-B14F-4D97-AF65-F5344CB8AC3E}">
        <p14:creationId xmlns:p14="http://schemas.microsoft.com/office/powerpoint/2010/main" val="199391654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Green Split Righ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6"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Pr>
              <a:t>METHODOLOGY</a:t>
            </a:r>
          </a:p>
        </p:txBody>
      </p:sp>
      <p:sp>
        <p:nvSpPr>
          <p:cNvPr id="4" name="Content Placeholder 5"/>
          <p:cNvSpPr>
            <a:spLocks noGrp="1"/>
          </p:cNvSpPr>
          <p:nvPr>
            <p:ph idx="1" hasCustomPrompt="1"/>
          </p:nvPr>
        </p:nvSpPr>
        <p:spPr>
          <a:xfrm>
            <a:off x="457206" y="932763"/>
            <a:ext cx="3922699" cy="3867839"/>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17B459"/>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4"/>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67721163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Orange Split Righ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6"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Pr>
              <a:t>METHODOLOGY</a:t>
            </a:r>
          </a:p>
        </p:txBody>
      </p:sp>
      <p:sp>
        <p:nvSpPr>
          <p:cNvPr id="4" name="Content Placeholder 5"/>
          <p:cNvSpPr>
            <a:spLocks noGrp="1"/>
          </p:cNvSpPr>
          <p:nvPr>
            <p:ph idx="1" hasCustomPrompt="1"/>
          </p:nvPr>
        </p:nvSpPr>
        <p:spPr>
          <a:xfrm>
            <a:off x="457206" y="932763"/>
            <a:ext cx="3922699" cy="3867839"/>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EF6A19"/>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4"/>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212508280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Blu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8"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Pr>
              <a:t>METHODOLOGY</a:t>
            </a:r>
          </a:p>
        </p:txBody>
      </p:sp>
      <p:sp>
        <p:nvSpPr>
          <p:cNvPr id="4" name="Content Placeholder 5"/>
          <p:cNvSpPr>
            <a:spLocks noGrp="1"/>
          </p:cNvSpPr>
          <p:nvPr>
            <p:ph idx="1" hasCustomPrompt="1"/>
          </p:nvPr>
        </p:nvSpPr>
        <p:spPr>
          <a:xfrm>
            <a:off x="5036888" y="932762"/>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0071C0"/>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4"/>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287875205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Green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8"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Pr>
              <a:t>METHODOLOGY</a:t>
            </a:r>
          </a:p>
        </p:txBody>
      </p:sp>
      <p:sp>
        <p:nvSpPr>
          <p:cNvPr id="4" name="Content Placeholder 5"/>
          <p:cNvSpPr>
            <a:spLocks noGrp="1"/>
          </p:cNvSpPr>
          <p:nvPr>
            <p:ph idx="1" hasCustomPrompt="1"/>
          </p:nvPr>
        </p:nvSpPr>
        <p:spPr>
          <a:xfrm>
            <a:off x="5036888" y="932762"/>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17B459"/>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4"/>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82793106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Orang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8"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Pr>
              <a:t>METHODOLOGY</a:t>
            </a:r>
          </a:p>
        </p:txBody>
      </p:sp>
      <p:sp>
        <p:nvSpPr>
          <p:cNvPr id="4" name="Content Placeholder 5"/>
          <p:cNvSpPr>
            <a:spLocks noGrp="1"/>
          </p:cNvSpPr>
          <p:nvPr>
            <p:ph idx="1" hasCustomPrompt="1"/>
          </p:nvPr>
        </p:nvSpPr>
        <p:spPr>
          <a:xfrm>
            <a:off x="5036888" y="932762"/>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EF6A19"/>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4"/>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25489839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4" name="Content Placeholder 2"/>
          <p:cNvSpPr>
            <a:spLocks noGrp="1"/>
          </p:cNvSpPr>
          <p:nvPr>
            <p:ph idx="1" hasCustomPrompt="1"/>
          </p:nvPr>
        </p:nvSpPr>
        <p:spPr>
          <a:xfrm>
            <a:off x="457200" y="932761"/>
            <a:ext cx="4121020" cy="3542340"/>
          </a:xfrm>
          <a:prstGeom prst="rect">
            <a:avLst/>
          </a:prstGeom>
        </p:spPr>
        <p:txBody>
          <a:bodyPr/>
          <a:lstStyle>
            <a:lvl1pPr marL="0" indent="0">
              <a:buSzPct val="125000"/>
              <a:buFontTx/>
              <a:buNone/>
              <a:defRPr>
                <a:solidFill>
                  <a:srgbClr val="595959"/>
                </a:solidFill>
              </a:defRPr>
            </a:lvl1pPr>
          </a:lstStyle>
          <a:p>
            <a:r>
              <a:rPr lang="en-US" sz="1400" b="1" dirty="0">
                <a:solidFill>
                  <a:srgbClr val="0071C0"/>
                </a:solidFill>
                <a:latin typeface="Proxima Nova Bold"/>
              </a:rPr>
              <a:t>Smartwatch owners…</a:t>
            </a:r>
          </a:p>
          <a:p>
            <a:pPr marL="171450" indent="-171450">
              <a:buFont typeface="Arial" panose="020B0604020202020204" pitchFamily="34" charset="0"/>
              <a:buChar char="•"/>
            </a:pPr>
            <a:r>
              <a:rPr lang="en-US" sz="1400" dirty="0">
                <a:solidFill>
                  <a:schemeClr val="bg1">
                    <a:lumMod val="50000"/>
                  </a:schemeClr>
                </a:solidFill>
              </a:rPr>
              <a:t>Wore and used their watches at least </a:t>
            </a:r>
            <a:br>
              <a:rPr lang="en-US" sz="1400" dirty="0">
                <a:solidFill>
                  <a:schemeClr val="bg1">
                    <a:lumMod val="50000"/>
                  </a:schemeClr>
                </a:solidFill>
              </a:rPr>
            </a:br>
            <a:r>
              <a:rPr lang="en-US" sz="1400" dirty="0">
                <a:solidFill>
                  <a:schemeClr val="bg1">
                    <a:lumMod val="50000"/>
                  </a:schemeClr>
                </a:solidFill>
              </a:rPr>
              <a:t>four days per week.</a:t>
            </a:r>
          </a:p>
          <a:p>
            <a:pPr marL="171450" indent="-171450">
              <a:buFont typeface="Arial" panose="020B0604020202020204" pitchFamily="34" charset="0"/>
              <a:buChar char="•"/>
            </a:pPr>
            <a:r>
              <a:rPr lang="en-US" sz="1400" dirty="0">
                <a:solidFill>
                  <a:schemeClr val="bg1">
                    <a:lumMod val="50000"/>
                  </a:schemeClr>
                </a:solidFill>
              </a:rPr>
              <a:t>Performed a variety of activities on their </a:t>
            </a:r>
            <a:br>
              <a:rPr lang="en-US" sz="1400" dirty="0">
                <a:solidFill>
                  <a:schemeClr val="bg1">
                    <a:lumMod val="50000"/>
                  </a:schemeClr>
                </a:solidFill>
              </a:rPr>
            </a:br>
            <a:r>
              <a:rPr lang="en-US" sz="1400" dirty="0">
                <a:solidFill>
                  <a:schemeClr val="bg1">
                    <a:lumMod val="50000"/>
                  </a:schemeClr>
                </a:solidFill>
              </a:rPr>
              <a:t>smartphones recently. </a:t>
            </a:r>
          </a:p>
          <a:p>
            <a:pPr marL="171450" indent="-171450">
              <a:buFont typeface="Arial" panose="020B0604020202020204" pitchFamily="34" charset="0"/>
              <a:buChar char="•"/>
            </a:pPr>
            <a:r>
              <a:rPr lang="en-US" sz="1400" dirty="0">
                <a:solidFill>
                  <a:schemeClr val="bg1">
                    <a:lumMod val="50000"/>
                  </a:schemeClr>
                </a:solidFill>
              </a:rPr>
              <a:t>Brought their own smartwatches </a:t>
            </a:r>
            <a:br>
              <a:rPr lang="en-US" sz="1400" dirty="0">
                <a:solidFill>
                  <a:schemeClr val="bg1">
                    <a:lumMod val="50000"/>
                  </a:schemeClr>
                </a:solidFill>
              </a:rPr>
            </a:br>
            <a:r>
              <a:rPr lang="en-US" sz="1400" dirty="0">
                <a:solidFill>
                  <a:schemeClr val="bg1">
                    <a:lumMod val="50000"/>
                  </a:schemeClr>
                </a:solidFill>
              </a:rPr>
              <a:t>and smartphones.</a:t>
            </a:r>
          </a:p>
          <a:p>
            <a:pPr marL="171450" indent="-171450">
              <a:buFont typeface="Arial" panose="020B0604020202020204" pitchFamily="34" charset="0"/>
              <a:buChar char="•"/>
            </a:pPr>
            <a:r>
              <a:rPr lang="en-US" sz="1400" dirty="0">
                <a:solidFill>
                  <a:schemeClr val="bg1">
                    <a:lumMod val="50000"/>
                  </a:schemeClr>
                </a:solidFill>
              </a:rPr>
              <a:t>Discussed and demonstrated how they commonly used their smartwatches.</a:t>
            </a:r>
          </a:p>
        </p:txBody>
      </p:sp>
      <p:sp>
        <p:nvSpPr>
          <p:cNvPr id="5" name="Content Placeholder 3"/>
          <p:cNvSpPr>
            <a:spLocks noGrp="1"/>
          </p:cNvSpPr>
          <p:nvPr>
            <p:ph idx="13"/>
          </p:nvPr>
        </p:nvSpPr>
        <p:spPr>
          <a:xfrm>
            <a:off x="4578220" y="932761"/>
            <a:ext cx="4121020" cy="3542340"/>
          </a:xfrm>
          <a:prstGeom prst="rect">
            <a:avLst/>
          </a:prstGeom>
        </p:spPr>
        <p:txBody>
          <a:bodyPr/>
          <a:lstStyle>
            <a:lvl1pPr marL="0" indent="0">
              <a:buSzPct val="125000"/>
              <a:buFontTx/>
              <a:buNone/>
              <a:defRPr>
                <a:solidFill>
                  <a:srgbClr val="595959"/>
                </a:solidFill>
              </a:defRPr>
            </a:lvl1pPr>
          </a:lstStyle>
          <a:p>
            <a:r>
              <a:rPr lang="en-US" sz="1400" b="1" dirty="0">
                <a:solidFill>
                  <a:srgbClr val="0071C0"/>
                </a:solidFill>
              </a:rPr>
              <a:t>Prospective buyers…</a:t>
            </a:r>
          </a:p>
          <a:p>
            <a:pPr marL="171450" indent="-171450">
              <a:buFont typeface="Arial" panose="020B0604020202020204" pitchFamily="34" charset="0"/>
              <a:buChar char="•"/>
            </a:pPr>
            <a:r>
              <a:rPr lang="en-US" sz="1400" dirty="0">
                <a:solidFill>
                  <a:schemeClr val="bg1">
                    <a:lumMod val="50000"/>
                  </a:schemeClr>
                </a:solidFill>
              </a:rPr>
              <a:t>Owned a smartwatch-compatible smartphone.</a:t>
            </a:r>
          </a:p>
          <a:p>
            <a:pPr marL="171450" indent="-171450">
              <a:buFont typeface="Arial" panose="020B0604020202020204" pitchFamily="34" charset="0"/>
              <a:buChar char="•"/>
            </a:pPr>
            <a:r>
              <a:rPr lang="en-US" sz="1400" dirty="0">
                <a:solidFill>
                  <a:schemeClr val="bg1">
                    <a:lumMod val="50000"/>
                  </a:schemeClr>
                </a:solidFill>
              </a:rPr>
              <a:t>Preformed a variety of activities on their </a:t>
            </a:r>
            <a:br>
              <a:rPr lang="en-US" sz="1400" dirty="0">
                <a:solidFill>
                  <a:schemeClr val="bg1">
                    <a:lumMod val="50000"/>
                  </a:schemeClr>
                </a:solidFill>
              </a:rPr>
            </a:br>
            <a:r>
              <a:rPr lang="en-US" sz="1400" dirty="0">
                <a:solidFill>
                  <a:schemeClr val="bg1">
                    <a:lumMod val="50000"/>
                  </a:schemeClr>
                </a:solidFill>
              </a:rPr>
              <a:t>smartphone recently. </a:t>
            </a:r>
          </a:p>
          <a:p>
            <a:pPr marL="171450" indent="-171450">
              <a:buFont typeface="Arial" panose="020B0604020202020204" pitchFamily="34" charset="0"/>
              <a:buChar char="•"/>
            </a:pPr>
            <a:r>
              <a:rPr lang="en-US" sz="1400" dirty="0">
                <a:solidFill>
                  <a:schemeClr val="bg1">
                    <a:lumMod val="50000"/>
                  </a:schemeClr>
                </a:solidFill>
              </a:rPr>
              <a:t>Brought their own smartphones and demoed the type of watch they intended to purchase.</a:t>
            </a:r>
          </a:p>
          <a:p>
            <a:pPr marL="171450" indent="-171450">
              <a:buFont typeface="Arial" panose="020B0604020202020204" pitchFamily="34" charset="0"/>
              <a:buChar char="•"/>
            </a:pPr>
            <a:r>
              <a:rPr lang="en-US" sz="1400" dirty="0">
                <a:solidFill>
                  <a:schemeClr val="bg1">
                    <a:lumMod val="50000"/>
                  </a:schemeClr>
                </a:solidFill>
              </a:rPr>
              <a:t>Linked the demo watch to their personal phone and explored various apps and functionality.</a:t>
            </a:r>
          </a:p>
          <a:p>
            <a:endParaRPr lang="en-US" dirty="0">
              <a:solidFill>
                <a:schemeClr val="bg1">
                  <a:lumMod val="50000"/>
                </a:schemeClr>
              </a:solidFill>
            </a:endParaRPr>
          </a:p>
        </p:txBody>
      </p:sp>
      <p:sp>
        <p:nvSpPr>
          <p:cNvPr id="6" name="Title 1"/>
          <p:cNvSpPr>
            <a:spLocks noGrp="1"/>
          </p:cNvSpPr>
          <p:nvPr>
            <p:ph type="title" hasCustomPrompt="1"/>
          </p:nvPr>
        </p:nvSpPr>
        <p:spPr>
          <a:xfrm>
            <a:off x="457206"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Pr>
              <a:t>METHODOLOGY</a:t>
            </a:r>
          </a:p>
        </p:txBody>
      </p:sp>
      <p:sp>
        <p:nvSpPr>
          <p:cNvPr id="7" name="Slide Number Placeholder 8"/>
          <p:cNvSpPr>
            <a:spLocks noGrp="1"/>
          </p:cNvSpPr>
          <p:nvPr>
            <p:ph type="sldNum" sz="quarter" idx="4"/>
          </p:nvPr>
        </p:nvSpPr>
        <p:spPr>
          <a:xfrm>
            <a:off x="6553200" y="4705794"/>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84767172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Blu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410492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Blue Layout Left Column">
    <p:bg>
      <p:bgPr>
        <a:solidFill>
          <a:srgbClr val="0071C0"/>
        </a:soli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418953"/>
            <a:ext cx="4121020" cy="796115"/>
          </a:xfrm>
          <a:prstGeom prst="rect">
            <a:avLst/>
          </a:prstGeom>
        </p:spPr>
        <p:txBody>
          <a:bodyPr wrap="square" lIns="91440" tIns="45720" rIns="91440" bIns="45720">
            <a:spAutoFit/>
          </a:bodyPr>
          <a:lstStyle>
            <a:lvl1pPr>
              <a:lnSpc>
                <a:spcPct val="80000"/>
              </a:lnSpc>
              <a:defRPr sz="2800">
                <a:latin typeface="Proxima Nova Bold"/>
              </a:defRPr>
            </a:lvl1pPr>
          </a:lstStyle>
          <a:p>
            <a:pPr algn="l"/>
            <a:r>
              <a:rPr lang="en-US" b="1" dirty="0">
                <a:solidFill>
                  <a:schemeClr val="bg1"/>
                </a:solidFill>
                <a:ea typeface="Arial"/>
                <a:cs typeface="Arial"/>
              </a:rPr>
              <a:t>WHAT’S THE VALUE </a:t>
            </a:r>
            <a:br>
              <a:rPr lang="en-US" b="1" dirty="0">
                <a:solidFill>
                  <a:schemeClr val="bg1"/>
                </a:solidFill>
                <a:ea typeface="Arial"/>
                <a:cs typeface="Arial"/>
              </a:rPr>
            </a:br>
            <a:r>
              <a:rPr lang="en-US" b="1" dirty="0">
                <a:solidFill>
                  <a:schemeClr val="bg1"/>
                </a:solidFill>
                <a:ea typeface="Arial"/>
                <a:cs typeface="Arial"/>
              </a:rPr>
              <a:t>OF A SMARTWATCH?</a:t>
            </a:r>
          </a:p>
        </p:txBody>
      </p:sp>
      <p:sp>
        <p:nvSpPr>
          <p:cNvPr id="4" name="Content Placeholder 2"/>
          <p:cNvSpPr>
            <a:spLocks noGrp="1"/>
          </p:cNvSpPr>
          <p:nvPr>
            <p:ph idx="1" hasCustomPrompt="1"/>
          </p:nvPr>
        </p:nvSpPr>
        <p:spPr>
          <a:xfrm>
            <a:off x="457200" y="1244519"/>
            <a:ext cx="4416251" cy="3651681"/>
          </a:xfrm>
          <a:prstGeom prst="rect">
            <a:avLst/>
          </a:prstGeom>
        </p:spPr>
        <p:txBody>
          <a:bodyPr lIns="91440" tIns="45720" rIns="91440" bIns="45720"/>
          <a:lstStyle>
            <a:lvl1pPr marL="0" indent="0">
              <a:lnSpc>
                <a:spcPct val="120000"/>
              </a:lnSpc>
              <a:spcBef>
                <a:spcPts val="900"/>
              </a:spcBef>
              <a:buFontTx/>
              <a:buNone/>
              <a:defRPr sz="1400">
                <a:latin typeface="Proxima Nova Regular"/>
              </a:defRPr>
            </a:lvl1pPr>
          </a:lstStyle>
          <a:p>
            <a:pPr>
              <a:lnSpc>
                <a:spcPts val="1860"/>
              </a:lnSpc>
            </a:pPr>
            <a:r>
              <a:rPr lang="en-US" dirty="0">
                <a:solidFill>
                  <a:schemeClr val="bg1">
                    <a:alpha val="70000"/>
                  </a:schemeClr>
                </a:solidFill>
                <a:ea typeface="Arial"/>
              </a:rPr>
              <a:t>For more than decade, the wearables industry has produced an increasingly steady stream of </a:t>
            </a:r>
            <a:r>
              <a:rPr lang="en-US" dirty="0" err="1">
                <a:solidFill>
                  <a:schemeClr val="bg1">
                    <a:alpha val="70000"/>
                  </a:schemeClr>
                </a:solidFill>
                <a:ea typeface="Arial"/>
              </a:rPr>
              <a:t>unitasking</a:t>
            </a:r>
            <a:r>
              <a:rPr lang="en-US" dirty="0">
                <a:solidFill>
                  <a:schemeClr val="bg1">
                    <a:alpha val="70000"/>
                  </a:schemeClr>
                </a:solidFill>
                <a:ea typeface="Arial"/>
              </a:rPr>
              <a:t> devices. Fitness trackers have enjoyed recent widespread adoption—while gadgets like </a:t>
            </a:r>
            <a:r>
              <a:rPr lang="en-US" dirty="0">
                <a:solidFill>
                  <a:schemeClr val="bg1"/>
                </a:solidFill>
                <a:ea typeface="Arial"/>
              </a:rPr>
              <a:t>pet activity monitors </a:t>
            </a:r>
            <a:r>
              <a:rPr lang="en-US" dirty="0">
                <a:solidFill>
                  <a:schemeClr val="bg1">
                    <a:alpha val="70000"/>
                  </a:schemeClr>
                </a:solidFill>
                <a:ea typeface="Arial"/>
              </a:rPr>
              <a:t>and </a:t>
            </a:r>
            <a:r>
              <a:rPr lang="en-US" dirty="0">
                <a:solidFill>
                  <a:schemeClr val="bg1">
                    <a:alpha val="90000"/>
                  </a:schemeClr>
                </a:solidFill>
                <a:ea typeface="Arial"/>
              </a:rPr>
              <a:t>gesture-controlled presentation remotes </a:t>
            </a:r>
            <a:r>
              <a:rPr lang="en-US" dirty="0">
                <a:solidFill>
                  <a:schemeClr val="bg1">
                    <a:alpha val="70000"/>
                  </a:schemeClr>
                </a:solidFill>
                <a:ea typeface="Arial"/>
              </a:rPr>
              <a:t>fill more obscure niches. </a:t>
            </a:r>
          </a:p>
          <a:p>
            <a:r>
              <a:rPr lang="en-US" sz="1000" dirty="0">
                <a:solidFill>
                  <a:schemeClr val="bg1">
                    <a:alpha val="70000"/>
                  </a:schemeClr>
                </a:solidFill>
                <a:ea typeface="Arial"/>
              </a:rPr>
              <a:t>Now, multitasking smartwatches have the potential to upend </a:t>
            </a:r>
            <a:br>
              <a:rPr lang="en-US" sz="1000" dirty="0">
                <a:solidFill>
                  <a:schemeClr val="bg1">
                    <a:alpha val="70000"/>
                  </a:schemeClr>
                </a:solidFill>
                <a:ea typeface="Arial"/>
              </a:rPr>
            </a:br>
            <a:r>
              <a:rPr lang="en-US" sz="1000" dirty="0">
                <a:solidFill>
                  <a:schemeClr val="bg1">
                    <a:alpha val="70000"/>
                  </a:schemeClr>
                </a:solidFill>
                <a:ea typeface="Arial"/>
              </a:rPr>
              <a:t>the wearables market. </a:t>
            </a:r>
            <a:endParaRPr lang="en-US" sz="1000" b="1" dirty="0">
              <a:solidFill>
                <a:schemeClr val="bg1">
                  <a:alpha val="70000"/>
                </a:schemeClr>
              </a:solidFill>
              <a:ea typeface="Arial"/>
            </a:endParaRPr>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65109" y="704251"/>
            <a:ext cx="2859174" cy="4508699"/>
          </a:xfrm>
          <a:prstGeom prst="rect">
            <a:avLst/>
          </a:prstGeom>
          <a:noFill/>
          <a:effectLst/>
        </p:spPr>
      </p:pic>
      <p:sp>
        <p:nvSpPr>
          <p:cNvPr id="8" name="Slide Number Placeholder 8"/>
          <p:cNvSpPr>
            <a:spLocks noGrp="1"/>
          </p:cNvSpPr>
          <p:nvPr>
            <p:ph type="sldNum" sz="quarter" idx="12"/>
          </p:nvPr>
        </p:nvSpPr>
        <p:spPr>
          <a:xfrm>
            <a:off x="6553200" y="4705794"/>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43328699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o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4078" y="370001"/>
            <a:ext cx="6088047" cy="546660"/>
          </a:xfrm>
          <a:prstGeom prst="rect">
            <a:avLst/>
          </a:prstGeom>
        </p:spPr>
        <p:txBody>
          <a:bodyPr/>
          <a:lstStyle>
            <a:lvl1pPr>
              <a:defRPr b="0" cap="all" baseline="0">
                <a:solidFill>
                  <a:srgbClr val="B2B2B2"/>
                </a:solidFill>
                <a:latin typeface="Proxima Nova Bold"/>
              </a:defRPr>
            </a:lvl1pPr>
          </a:lstStyle>
          <a:p>
            <a:r>
              <a:rPr lang="en-US" b="1" dirty="0">
                <a:solidFill>
                  <a:schemeClr val="bg1">
                    <a:lumMod val="65000"/>
                  </a:schemeClr>
                </a:solidFill>
                <a:ea typeface="Arial"/>
                <a:cs typeface="Arial"/>
                <a:rtl val="0"/>
              </a:rPr>
              <a:t>Table of Contents</a:t>
            </a:r>
            <a:endParaRPr lang="en-US" dirty="0"/>
          </a:p>
        </p:txBody>
      </p:sp>
      <p:sp>
        <p:nvSpPr>
          <p:cNvPr id="3" name="Content Placeholder 2"/>
          <p:cNvSpPr>
            <a:spLocks noGrp="1"/>
          </p:cNvSpPr>
          <p:nvPr>
            <p:ph idx="1"/>
          </p:nvPr>
        </p:nvSpPr>
        <p:spPr>
          <a:xfrm>
            <a:off x="2684078" y="932761"/>
            <a:ext cx="6088047" cy="3542340"/>
          </a:xfrm>
          <a:prstGeom prst="rect">
            <a:avLst/>
          </a:prstGeom>
        </p:spPr>
        <p:txBody>
          <a:bodyPr>
            <a:noAutofit/>
          </a:bodyPr>
          <a:lstStyle>
            <a:lvl1pPr marL="182880" indent="-182880">
              <a:lnSpc>
                <a:spcPct val="130000"/>
              </a:lnSpc>
              <a:buSzPct val="125000"/>
              <a:buFont typeface="Arial" panose="020B0604020202020204" pitchFamily="34" charset="0"/>
              <a:buChar char="•"/>
              <a:defRPr sz="1200">
                <a:solidFill>
                  <a:srgbClr val="595959"/>
                </a:solidFill>
              </a:defRPr>
            </a:lvl1pPr>
            <a:lvl2pPr marL="182880" indent="-182880">
              <a:buSzPct val="125000"/>
              <a:buFont typeface="Arial" panose="020B0604020202020204" pitchFamily="34" charset="0"/>
              <a:buChar char="•"/>
              <a:defRPr sz="1200" b="1" baseline="0">
                <a:solidFill>
                  <a:srgbClr val="0071C0"/>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a:t>Click to edit Master text styles</a:t>
            </a:r>
          </a:p>
          <a:p>
            <a:pPr lvl="1"/>
            <a:r>
              <a:rPr lang="en-US" dirty="0"/>
              <a:t>SECOND LEVEL</a:t>
            </a:r>
          </a:p>
        </p:txBody>
      </p:sp>
      <p:sp>
        <p:nvSpPr>
          <p:cNvPr id="7" name="Rectangle 6"/>
          <p:cNvSpPr/>
          <p:nvPr userDrawn="1"/>
        </p:nvSpPr>
        <p:spPr>
          <a:xfrm>
            <a:off x="-2" y="0"/>
            <a:ext cx="2377440"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pic>
        <p:nvPicPr>
          <p:cNvPr id="11" name="Picture 10"/>
          <p:cNvPicPr>
            <a:picLocks noChangeAspect="1"/>
          </p:cNvPicPr>
          <p:nvPr userDrawn="1"/>
        </p:nvPicPr>
        <p:blipFill rotWithShape="1">
          <a:blip r:embed="rId2" cstate="screen">
            <a:alphaModFix amt="34000"/>
            <a:extLst>
              <a:ext uri="{28A0092B-C50C-407E-A947-70E740481C1C}">
                <a14:useLocalDpi xmlns:a14="http://schemas.microsoft.com/office/drawing/2010/main"/>
              </a:ext>
            </a:extLst>
          </a:blip>
          <a:srcRect/>
          <a:stretch/>
        </p:blipFill>
        <p:spPr>
          <a:xfrm flipH="1">
            <a:off x="0" y="338713"/>
            <a:ext cx="2483269" cy="4466075"/>
          </a:xfrm>
          <a:prstGeom prst="rect">
            <a:avLst/>
          </a:prstGeom>
        </p:spPr>
      </p:pic>
    </p:spTree>
    <p:extLst>
      <p:ext uri="{BB962C8B-B14F-4D97-AF65-F5344CB8AC3E}">
        <p14:creationId xmlns:p14="http://schemas.microsoft.com/office/powerpoint/2010/main" val="354469809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199" y="418950"/>
            <a:ext cx="4476541" cy="781752"/>
          </a:xfrm>
          <a:prstGeom prst="rect">
            <a:avLst/>
          </a:prstGeom>
        </p:spPr>
        <p:txBody>
          <a:bodyPr wrap="square" lIns="91440" tIns="45720" rIns="91440" bIns="45720">
            <a:spAutoFit/>
          </a:bodyPr>
          <a:lstStyle>
            <a:lvl1pPr>
              <a:lnSpc>
                <a:spcPct val="80000"/>
              </a:lnSpc>
              <a:defRPr>
                <a:solidFill>
                  <a:srgbClr val="B2B2B2"/>
                </a:solidFill>
              </a:defRPr>
            </a:lvl1pPr>
          </a:lstStyle>
          <a:p>
            <a:pPr algn="l"/>
            <a:r>
              <a:rPr lang="en-US" b="1" dirty="0">
                <a:solidFill>
                  <a:srgbClr val="A6A6A6"/>
                </a:solidFill>
                <a:ea typeface="Arial"/>
                <a:cs typeface="Arial"/>
                <a:rtl val="0"/>
              </a:rPr>
              <a:t>WHAT’S THE VALUE </a:t>
            </a:r>
            <a:br>
              <a:rPr lang="en-US" b="1" dirty="0">
                <a:solidFill>
                  <a:srgbClr val="A6A6A6"/>
                </a:solidFill>
                <a:ea typeface="Arial"/>
                <a:cs typeface="Arial"/>
                <a:rtl val="0"/>
              </a:rPr>
            </a:br>
            <a:r>
              <a:rPr lang="en-US" b="1" dirty="0">
                <a:solidFill>
                  <a:srgbClr val="A6A6A6"/>
                </a:solidFill>
                <a:ea typeface="Arial"/>
                <a:cs typeface="Arial"/>
                <a:rtl val="0"/>
              </a:rPr>
              <a:t>OF A SMARTWATCH?</a:t>
            </a:r>
          </a:p>
        </p:txBody>
      </p:sp>
      <p:sp>
        <p:nvSpPr>
          <p:cNvPr id="4" name="Content Placeholder 2"/>
          <p:cNvSpPr>
            <a:spLocks noGrp="1"/>
          </p:cNvSpPr>
          <p:nvPr>
            <p:ph idx="1"/>
          </p:nvPr>
        </p:nvSpPr>
        <p:spPr>
          <a:xfrm>
            <a:off x="457200" y="1244518"/>
            <a:ext cx="4476541" cy="3651681"/>
          </a:xfrm>
          <a:prstGeom prst="rect">
            <a:avLst/>
          </a:prstGeom>
        </p:spPr>
        <p:txBody>
          <a:bodyPr lIns="91440" tIns="45720" rIns="91440" bIns="45720"/>
          <a:lstStyle>
            <a:lvl1pPr marL="0" indent="0">
              <a:lnSpc>
                <a:spcPct val="120000"/>
              </a:lnSpc>
              <a:buFontTx/>
              <a:buNone/>
              <a:defRPr sz="1400">
                <a:solidFill>
                  <a:srgbClr val="595959"/>
                </a:solidFill>
              </a:defRPr>
            </a:lvl1pPr>
          </a:lstStyle>
          <a:p>
            <a:pPr>
              <a:lnSpc>
                <a:spcPts val="1860"/>
              </a:lnSpc>
            </a:pPr>
            <a:r>
              <a:rPr lang="en-US" dirty="0">
                <a:solidFill>
                  <a:schemeClr val="bg1">
                    <a:lumMod val="50000"/>
                  </a:schemeClr>
                </a:solidFill>
                <a:ea typeface="Arial"/>
                <a:rtl val="0"/>
              </a:rPr>
              <a:t>For more than decade, the wearables industry has produced an increasingly steady stream of </a:t>
            </a:r>
            <a:r>
              <a:rPr lang="en-US" dirty="0" err="1">
                <a:solidFill>
                  <a:schemeClr val="bg1">
                    <a:lumMod val="50000"/>
                  </a:schemeClr>
                </a:solidFill>
                <a:ea typeface="Arial"/>
                <a:rtl val="0"/>
              </a:rPr>
              <a:t>unitasking</a:t>
            </a:r>
            <a:r>
              <a:rPr lang="en-US" dirty="0">
                <a:solidFill>
                  <a:schemeClr val="bg1">
                    <a:lumMod val="50000"/>
                  </a:schemeClr>
                </a:solidFill>
                <a:ea typeface="Arial"/>
                <a:rtl val="0"/>
              </a:rPr>
              <a:t> devices. Fitness trackers have enjoyed recent widespread adoption—while gadgets like </a:t>
            </a:r>
            <a:r>
              <a:rPr lang="en-US" dirty="0">
                <a:solidFill>
                  <a:srgbClr val="0071C0"/>
                </a:solidFill>
                <a:ea typeface="Arial"/>
                <a:rtl val="0"/>
              </a:rPr>
              <a:t>pet activity monitors </a:t>
            </a:r>
            <a:r>
              <a:rPr lang="en-US" dirty="0">
                <a:solidFill>
                  <a:schemeClr val="bg1">
                    <a:lumMod val="50000"/>
                  </a:schemeClr>
                </a:solidFill>
                <a:ea typeface="Arial"/>
                <a:rtl val="0"/>
              </a:rPr>
              <a:t>and</a:t>
            </a:r>
            <a:r>
              <a:rPr lang="en-US" dirty="0">
                <a:solidFill>
                  <a:schemeClr val="tx1">
                    <a:lumMod val="50000"/>
                    <a:lumOff val="50000"/>
                  </a:schemeClr>
                </a:solidFill>
                <a:ea typeface="Arial"/>
                <a:rtl val="0"/>
              </a:rPr>
              <a:t> </a:t>
            </a:r>
            <a:r>
              <a:rPr lang="en-US" dirty="0">
                <a:solidFill>
                  <a:srgbClr val="0071C0"/>
                </a:solidFill>
                <a:ea typeface="Arial"/>
                <a:rtl val="0"/>
              </a:rPr>
              <a:t>gesture-controlled presentation remotes </a:t>
            </a:r>
            <a:r>
              <a:rPr lang="en-US" dirty="0">
                <a:solidFill>
                  <a:schemeClr val="bg1">
                    <a:lumMod val="50000"/>
                  </a:schemeClr>
                </a:solidFill>
                <a:ea typeface="Arial"/>
                <a:rtl val="0"/>
              </a:rPr>
              <a:t>fill more obscure niches. </a:t>
            </a:r>
          </a:p>
          <a:p>
            <a:r>
              <a:rPr lang="en-US" sz="1000" dirty="0">
                <a:solidFill>
                  <a:schemeClr val="bg1">
                    <a:lumMod val="50000"/>
                  </a:schemeClr>
                </a:solidFill>
                <a:ea typeface="Arial"/>
                <a:rtl val="0"/>
              </a:rPr>
              <a:t>Now, multitasking smartwatches have the potential to upend </a:t>
            </a:r>
            <a:br>
              <a:rPr lang="en-US" sz="1000" dirty="0">
                <a:solidFill>
                  <a:schemeClr val="bg1">
                    <a:lumMod val="50000"/>
                  </a:schemeClr>
                </a:solidFill>
                <a:ea typeface="Arial"/>
                <a:rtl val="0"/>
              </a:rPr>
            </a:br>
            <a:r>
              <a:rPr lang="en-US" sz="1000" dirty="0">
                <a:solidFill>
                  <a:schemeClr val="bg1">
                    <a:lumMod val="50000"/>
                  </a:schemeClr>
                </a:solidFill>
                <a:ea typeface="Arial"/>
                <a:rtl val="0"/>
              </a:rPr>
              <a:t>the wearables market. </a:t>
            </a:r>
            <a:endParaRPr lang="en-US" dirty="0">
              <a:solidFill>
                <a:schemeClr val="bg1">
                  <a:lumMod val="50000"/>
                </a:schemeClr>
              </a:solidFill>
              <a:ea typeface="Arial"/>
              <a:rtl val="0"/>
            </a:endParaRPr>
          </a:p>
          <a:p>
            <a:endParaRPr lang="en-US" dirty="0"/>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65109" y="816009"/>
            <a:ext cx="2859174" cy="4508697"/>
          </a:xfrm>
          <a:prstGeom prst="rect">
            <a:avLst/>
          </a:prstGeom>
          <a:noFill/>
          <a:effectLst/>
        </p:spPr>
      </p:pic>
    </p:spTree>
    <p:extLst>
      <p:ext uri="{BB962C8B-B14F-4D97-AF65-F5344CB8AC3E}">
        <p14:creationId xmlns:p14="http://schemas.microsoft.com/office/powerpoint/2010/main" val="434643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EC2BE-4D69-4B40-B3CD-43EE8B0DE349}" type="datetimeFigureOut">
              <a:rPr lang="en-US" smtClean="0"/>
              <a:t>12/28/21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566E6B-D06B-6E49-B68B-FBAD795EAD68}" type="slidenum">
              <a:rPr lang="en-US" smtClean="0"/>
              <a:t>‹#›</a:t>
            </a:fld>
            <a:endParaRPr lang="en-US"/>
          </a:p>
        </p:txBody>
      </p:sp>
    </p:spTree>
    <p:extLst>
      <p:ext uri="{BB962C8B-B14F-4D97-AF65-F5344CB8AC3E}">
        <p14:creationId xmlns:p14="http://schemas.microsoft.com/office/powerpoint/2010/main" val="84491671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Blue Spli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Tree>
    <p:extLst>
      <p:ext uri="{BB962C8B-B14F-4D97-AF65-F5344CB8AC3E}">
        <p14:creationId xmlns:p14="http://schemas.microsoft.com/office/powerpoint/2010/main" val="338938512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Blue Spli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F9C42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Tree>
    <p:extLst>
      <p:ext uri="{BB962C8B-B14F-4D97-AF65-F5344CB8AC3E}">
        <p14:creationId xmlns:p14="http://schemas.microsoft.com/office/powerpoint/2010/main" val="266086885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Green Split Righ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00AA4E"/>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Tree>
    <p:extLst>
      <p:ext uri="{BB962C8B-B14F-4D97-AF65-F5344CB8AC3E}">
        <p14:creationId xmlns:p14="http://schemas.microsoft.com/office/powerpoint/2010/main" val="138000371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Orange Split Righ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176321343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Blu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87172633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Blu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F9C42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229208596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Green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00AA4E"/>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134773688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Orang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54119262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Orang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E5337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147372679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4" name="Content Placeholder 2"/>
          <p:cNvSpPr>
            <a:spLocks noGrp="1"/>
          </p:cNvSpPr>
          <p:nvPr>
            <p:ph idx="1" hasCustomPrompt="1"/>
          </p:nvPr>
        </p:nvSpPr>
        <p:spPr>
          <a:xfrm>
            <a:off x="457200" y="932761"/>
            <a:ext cx="4121020" cy="3542340"/>
          </a:xfrm>
          <a:prstGeom prst="rect">
            <a:avLst/>
          </a:prstGeom>
        </p:spPr>
        <p:txBody>
          <a:bodyPr/>
          <a:lstStyle>
            <a:lvl1pPr marL="0" indent="0">
              <a:buSzPct val="125000"/>
              <a:buFontTx/>
              <a:buNone/>
              <a:defRPr>
                <a:solidFill>
                  <a:srgbClr val="595959"/>
                </a:solidFill>
              </a:defRPr>
            </a:lvl1pPr>
          </a:lstStyle>
          <a:p>
            <a:r>
              <a:rPr lang="en-US" sz="1400" b="1" dirty="0">
                <a:solidFill>
                  <a:srgbClr val="0071C0"/>
                </a:solidFill>
                <a:latin typeface="Proxima Nova Bold"/>
              </a:rPr>
              <a:t>Smartwatch owners…</a:t>
            </a:r>
          </a:p>
          <a:p>
            <a:pPr marL="171450" indent="-171450">
              <a:buFont typeface="Arial" panose="020B0604020202020204" pitchFamily="34" charset="0"/>
              <a:buChar char="•"/>
            </a:pPr>
            <a:r>
              <a:rPr lang="en-US" sz="1400" dirty="0">
                <a:solidFill>
                  <a:schemeClr val="bg1">
                    <a:lumMod val="50000"/>
                  </a:schemeClr>
                </a:solidFill>
              </a:rPr>
              <a:t>Wore and used their watches at least </a:t>
            </a:r>
            <a:br>
              <a:rPr lang="en-US" sz="1400" dirty="0">
                <a:solidFill>
                  <a:schemeClr val="bg1">
                    <a:lumMod val="50000"/>
                  </a:schemeClr>
                </a:solidFill>
              </a:rPr>
            </a:br>
            <a:r>
              <a:rPr lang="en-US" sz="1400" dirty="0">
                <a:solidFill>
                  <a:schemeClr val="bg1">
                    <a:lumMod val="50000"/>
                  </a:schemeClr>
                </a:solidFill>
              </a:rPr>
              <a:t>four days per week.</a:t>
            </a:r>
          </a:p>
          <a:p>
            <a:pPr marL="171450" indent="-171450">
              <a:buFont typeface="Arial" panose="020B0604020202020204" pitchFamily="34" charset="0"/>
              <a:buChar char="•"/>
            </a:pPr>
            <a:r>
              <a:rPr lang="en-US" sz="1400" dirty="0">
                <a:solidFill>
                  <a:schemeClr val="bg1">
                    <a:lumMod val="50000"/>
                  </a:schemeClr>
                </a:solidFill>
              </a:rPr>
              <a:t>Performed a variety of activities on their </a:t>
            </a:r>
            <a:br>
              <a:rPr lang="en-US" sz="1400" dirty="0">
                <a:solidFill>
                  <a:schemeClr val="bg1">
                    <a:lumMod val="50000"/>
                  </a:schemeClr>
                </a:solidFill>
              </a:rPr>
            </a:br>
            <a:r>
              <a:rPr lang="en-US" sz="1400" dirty="0">
                <a:solidFill>
                  <a:schemeClr val="bg1">
                    <a:lumMod val="50000"/>
                  </a:schemeClr>
                </a:solidFill>
              </a:rPr>
              <a:t>smartphones recently. </a:t>
            </a:r>
          </a:p>
          <a:p>
            <a:pPr marL="171450" indent="-171450">
              <a:buFont typeface="Arial" panose="020B0604020202020204" pitchFamily="34" charset="0"/>
              <a:buChar char="•"/>
            </a:pPr>
            <a:r>
              <a:rPr lang="en-US" sz="1400" dirty="0">
                <a:solidFill>
                  <a:schemeClr val="bg1">
                    <a:lumMod val="50000"/>
                  </a:schemeClr>
                </a:solidFill>
              </a:rPr>
              <a:t>Brought their own smartwatches </a:t>
            </a:r>
            <a:br>
              <a:rPr lang="en-US" sz="1400" dirty="0">
                <a:solidFill>
                  <a:schemeClr val="bg1">
                    <a:lumMod val="50000"/>
                  </a:schemeClr>
                </a:solidFill>
              </a:rPr>
            </a:br>
            <a:r>
              <a:rPr lang="en-US" sz="1400" dirty="0">
                <a:solidFill>
                  <a:schemeClr val="bg1">
                    <a:lumMod val="50000"/>
                  </a:schemeClr>
                </a:solidFill>
              </a:rPr>
              <a:t>and smartphones.</a:t>
            </a:r>
          </a:p>
          <a:p>
            <a:pPr marL="171450" indent="-171450">
              <a:buFont typeface="Arial" panose="020B0604020202020204" pitchFamily="34" charset="0"/>
              <a:buChar char="•"/>
            </a:pPr>
            <a:r>
              <a:rPr lang="en-US" sz="1400" dirty="0">
                <a:solidFill>
                  <a:schemeClr val="bg1">
                    <a:lumMod val="50000"/>
                  </a:schemeClr>
                </a:solidFill>
              </a:rPr>
              <a:t>Discussed and demonstrated how they commonly used their smartwatches.</a:t>
            </a:r>
          </a:p>
        </p:txBody>
      </p:sp>
      <p:sp>
        <p:nvSpPr>
          <p:cNvPr id="5" name="Content Placeholder 3"/>
          <p:cNvSpPr>
            <a:spLocks noGrp="1"/>
          </p:cNvSpPr>
          <p:nvPr>
            <p:ph idx="13"/>
          </p:nvPr>
        </p:nvSpPr>
        <p:spPr>
          <a:xfrm>
            <a:off x="4578220" y="932761"/>
            <a:ext cx="4121020" cy="3542340"/>
          </a:xfrm>
          <a:prstGeom prst="rect">
            <a:avLst/>
          </a:prstGeom>
        </p:spPr>
        <p:txBody>
          <a:bodyPr/>
          <a:lstStyle>
            <a:lvl1pPr marL="0" indent="0">
              <a:buSzPct val="125000"/>
              <a:buFontTx/>
              <a:buNone/>
              <a:defRPr>
                <a:solidFill>
                  <a:srgbClr val="595959"/>
                </a:solidFill>
              </a:defRPr>
            </a:lvl1pPr>
          </a:lstStyle>
          <a:p>
            <a:r>
              <a:rPr lang="en-US" sz="1400" b="1" dirty="0">
                <a:solidFill>
                  <a:srgbClr val="0071C0"/>
                </a:solidFill>
              </a:rPr>
              <a:t>Prospective buyers…</a:t>
            </a:r>
          </a:p>
          <a:p>
            <a:pPr marL="171450" indent="-171450">
              <a:buFont typeface="Arial" panose="020B0604020202020204" pitchFamily="34" charset="0"/>
              <a:buChar char="•"/>
            </a:pPr>
            <a:r>
              <a:rPr lang="en-US" sz="1400" dirty="0">
                <a:solidFill>
                  <a:schemeClr val="bg1">
                    <a:lumMod val="50000"/>
                  </a:schemeClr>
                </a:solidFill>
              </a:rPr>
              <a:t>Owned a smartwatch-compatible smartphone.</a:t>
            </a:r>
          </a:p>
          <a:p>
            <a:pPr marL="171450" indent="-171450">
              <a:buFont typeface="Arial" panose="020B0604020202020204" pitchFamily="34" charset="0"/>
              <a:buChar char="•"/>
            </a:pPr>
            <a:r>
              <a:rPr lang="en-US" sz="1400" dirty="0">
                <a:solidFill>
                  <a:schemeClr val="bg1">
                    <a:lumMod val="50000"/>
                  </a:schemeClr>
                </a:solidFill>
              </a:rPr>
              <a:t>Preformed a variety of activities on their </a:t>
            </a:r>
            <a:br>
              <a:rPr lang="en-US" sz="1400" dirty="0">
                <a:solidFill>
                  <a:schemeClr val="bg1">
                    <a:lumMod val="50000"/>
                  </a:schemeClr>
                </a:solidFill>
              </a:rPr>
            </a:br>
            <a:r>
              <a:rPr lang="en-US" sz="1400" dirty="0">
                <a:solidFill>
                  <a:schemeClr val="bg1">
                    <a:lumMod val="50000"/>
                  </a:schemeClr>
                </a:solidFill>
              </a:rPr>
              <a:t>smartphone recently. </a:t>
            </a:r>
          </a:p>
          <a:p>
            <a:pPr marL="171450" indent="-171450">
              <a:buFont typeface="Arial" panose="020B0604020202020204" pitchFamily="34" charset="0"/>
              <a:buChar char="•"/>
            </a:pPr>
            <a:r>
              <a:rPr lang="en-US" sz="1400" dirty="0">
                <a:solidFill>
                  <a:schemeClr val="bg1">
                    <a:lumMod val="50000"/>
                  </a:schemeClr>
                </a:solidFill>
              </a:rPr>
              <a:t>Brought their own smartphones and demoed the type of watch they intended to purchase.</a:t>
            </a:r>
          </a:p>
          <a:p>
            <a:pPr marL="171450" indent="-171450">
              <a:buFont typeface="Arial" panose="020B0604020202020204" pitchFamily="34" charset="0"/>
              <a:buChar char="•"/>
            </a:pPr>
            <a:r>
              <a:rPr lang="en-US" sz="1400" dirty="0">
                <a:solidFill>
                  <a:schemeClr val="bg1">
                    <a:lumMod val="50000"/>
                  </a:schemeClr>
                </a:solidFill>
              </a:rPr>
              <a:t>Linked the demo watch to their personal phone and explored various apps and functionality.</a:t>
            </a:r>
          </a:p>
          <a:p>
            <a:endParaRPr lang="en-US" dirty="0">
              <a:solidFill>
                <a:schemeClr val="bg1">
                  <a:lumMod val="50000"/>
                </a:schemeClr>
              </a:solidFill>
            </a:endParaRPr>
          </a:p>
        </p:txBody>
      </p:sp>
      <p:sp>
        <p:nvSpPr>
          <p:cNvPr id="6"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7"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785888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2EC2BE-4D69-4B40-B3CD-43EE8B0DE349}" type="datetimeFigureOut">
              <a:rPr lang="en-US" smtClean="0"/>
              <a:t>12/28/21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566E6B-D06B-6E49-B68B-FBAD795EAD68}" type="slidenum">
              <a:rPr lang="en-US" smtClean="0"/>
              <a:t>‹#›</a:t>
            </a:fld>
            <a:endParaRPr lang="en-US"/>
          </a:p>
        </p:txBody>
      </p:sp>
    </p:spTree>
    <p:extLst>
      <p:ext uri="{BB962C8B-B14F-4D97-AF65-F5344CB8AC3E}">
        <p14:creationId xmlns:p14="http://schemas.microsoft.com/office/powerpoint/2010/main" val="291192297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Green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609515" y="3899085"/>
            <a:ext cx="7910017" cy="698315"/>
          </a:xfrm>
          <a:prstGeom prst="rect">
            <a:avLst/>
          </a:prstGeom>
        </p:spPr>
        <p:txBody>
          <a:bodyPr lIns="0" tIns="0" rIns="0" bIns="0" anchor="t">
            <a:noAutofit/>
          </a:bodyPr>
          <a:lstStyle/>
          <a:p>
            <a:pPr algn="l"/>
            <a:r>
              <a:rPr lang="en-US" sz="2400" dirty="0">
                <a:solidFill>
                  <a:srgbClr val="FFFFFF"/>
                </a:solidFill>
              </a:rPr>
              <a:t>WHY DID PARTICIPANTS WANT A </a:t>
            </a:r>
            <a:br>
              <a:rPr lang="en-US" sz="2400" dirty="0">
                <a:solidFill>
                  <a:srgbClr val="FFFFFF"/>
                </a:solidFill>
              </a:rPr>
            </a:br>
            <a:r>
              <a:rPr lang="en-US" sz="2400" dirty="0">
                <a:solidFill>
                  <a:srgbClr val="FFFFFF"/>
                </a:solidFill>
              </a:rPr>
              <a:t>SMARTWATCH IN THE FIRST PLACE?</a:t>
            </a:r>
          </a:p>
        </p:txBody>
      </p:sp>
    </p:spTree>
    <p:extLst>
      <p:ext uri="{BB962C8B-B14F-4D97-AF65-F5344CB8AC3E}">
        <p14:creationId xmlns:p14="http://schemas.microsoft.com/office/powerpoint/2010/main" val="242982769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userDrawn="1">
  <p:cSld name="To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4078" y="370001"/>
            <a:ext cx="6088047" cy="546660"/>
          </a:xfrm>
          <a:prstGeom prst="rect">
            <a:avLst/>
          </a:prstGeom>
        </p:spPr>
        <p:txBody>
          <a:bodyPr/>
          <a:lstStyle>
            <a:lvl1pPr>
              <a:defRPr b="0" cap="all" baseline="0">
                <a:solidFill>
                  <a:srgbClr val="B2B2B2"/>
                </a:solidFill>
                <a:latin typeface="Proxima Nova Bold"/>
              </a:defRPr>
            </a:lvl1pPr>
          </a:lstStyle>
          <a:p>
            <a:r>
              <a:rPr lang="en-US" b="1" dirty="0">
                <a:solidFill>
                  <a:schemeClr val="bg1">
                    <a:lumMod val="65000"/>
                  </a:schemeClr>
                </a:solidFill>
                <a:ea typeface="Arial"/>
                <a:cs typeface="Arial"/>
                <a:rtl val="0"/>
              </a:rPr>
              <a:t>Table of Contents</a:t>
            </a:r>
            <a:endParaRPr lang="en-US" dirty="0"/>
          </a:p>
        </p:txBody>
      </p:sp>
      <p:sp>
        <p:nvSpPr>
          <p:cNvPr id="3" name="Content Placeholder 2"/>
          <p:cNvSpPr>
            <a:spLocks noGrp="1"/>
          </p:cNvSpPr>
          <p:nvPr>
            <p:ph idx="1"/>
          </p:nvPr>
        </p:nvSpPr>
        <p:spPr>
          <a:xfrm>
            <a:off x="2684078" y="932761"/>
            <a:ext cx="6088047" cy="3542340"/>
          </a:xfrm>
          <a:prstGeom prst="rect">
            <a:avLst/>
          </a:prstGeom>
        </p:spPr>
        <p:txBody>
          <a:bodyPr>
            <a:noAutofit/>
          </a:bodyPr>
          <a:lstStyle>
            <a:lvl1pPr marL="182880" indent="-182880">
              <a:lnSpc>
                <a:spcPct val="130000"/>
              </a:lnSpc>
              <a:buSzPct val="125000"/>
              <a:buFont typeface="Arial" panose="020B0604020202020204" pitchFamily="34" charset="0"/>
              <a:buChar char="•"/>
              <a:defRPr sz="1200">
                <a:solidFill>
                  <a:srgbClr val="595959"/>
                </a:solidFill>
              </a:defRPr>
            </a:lvl1pPr>
            <a:lvl2pPr marL="182880" indent="-182880">
              <a:buSzPct val="125000"/>
              <a:buFont typeface="Arial" panose="020B0604020202020204" pitchFamily="34" charset="0"/>
              <a:buChar char="•"/>
              <a:defRPr sz="1200" b="1" baseline="0">
                <a:solidFill>
                  <a:srgbClr val="0071C0"/>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a:t>Click to edit Master text styles</a:t>
            </a:r>
          </a:p>
          <a:p>
            <a:pPr lvl="1"/>
            <a:r>
              <a:rPr lang="en-US" dirty="0"/>
              <a:t>SECOND LEVEL</a:t>
            </a:r>
          </a:p>
        </p:txBody>
      </p:sp>
      <p:sp>
        <p:nvSpPr>
          <p:cNvPr id="7" name="Rectangle 6"/>
          <p:cNvSpPr/>
          <p:nvPr userDrawn="1"/>
        </p:nvSpPr>
        <p:spPr>
          <a:xfrm>
            <a:off x="-2" y="0"/>
            <a:ext cx="2377440"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pic>
        <p:nvPicPr>
          <p:cNvPr id="11" name="Picture 10"/>
          <p:cNvPicPr>
            <a:picLocks noChangeAspect="1"/>
          </p:cNvPicPr>
          <p:nvPr userDrawn="1"/>
        </p:nvPicPr>
        <p:blipFill rotWithShape="1">
          <a:blip r:embed="rId2" cstate="screen">
            <a:alphaModFix amt="34000"/>
            <a:extLst>
              <a:ext uri="{28A0092B-C50C-407E-A947-70E740481C1C}">
                <a14:useLocalDpi xmlns:a14="http://schemas.microsoft.com/office/drawing/2010/main"/>
              </a:ext>
            </a:extLst>
          </a:blip>
          <a:srcRect/>
          <a:stretch/>
        </p:blipFill>
        <p:spPr>
          <a:xfrm flipH="1">
            <a:off x="0" y="338713"/>
            <a:ext cx="2483269" cy="4466075"/>
          </a:xfrm>
          <a:prstGeom prst="rect">
            <a:avLst/>
          </a:prstGeom>
        </p:spPr>
      </p:pic>
    </p:spTree>
    <p:extLst>
      <p:ext uri="{BB962C8B-B14F-4D97-AF65-F5344CB8AC3E}">
        <p14:creationId xmlns:p14="http://schemas.microsoft.com/office/powerpoint/2010/main" val="301223189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Green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609515" y="3899085"/>
            <a:ext cx="7910017" cy="698315"/>
          </a:xfrm>
          <a:prstGeom prst="rect">
            <a:avLst/>
          </a:prstGeom>
        </p:spPr>
        <p:txBody>
          <a:bodyPr lIns="0" tIns="0" rIns="0" bIns="0" anchor="t">
            <a:noAutofit/>
          </a:bodyPr>
          <a:lstStyle/>
          <a:p>
            <a:pPr algn="l"/>
            <a:r>
              <a:rPr lang="en-US" sz="2400" dirty="0">
                <a:solidFill>
                  <a:srgbClr val="FFFFFF"/>
                </a:solidFill>
              </a:rPr>
              <a:t>WHY DID PARTICIPANTS WANT A </a:t>
            </a:r>
            <a:br>
              <a:rPr lang="en-US" sz="2400" dirty="0">
                <a:solidFill>
                  <a:srgbClr val="FFFFFF"/>
                </a:solidFill>
              </a:rPr>
            </a:br>
            <a:r>
              <a:rPr lang="en-US" sz="2400" dirty="0">
                <a:solidFill>
                  <a:srgbClr val="FFFFFF"/>
                </a:solidFill>
              </a:rPr>
              <a:t>SMARTWATCH IN THE FIRST PLACE?</a:t>
            </a:r>
          </a:p>
        </p:txBody>
      </p:sp>
    </p:spTree>
    <p:extLst>
      <p:ext uri="{BB962C8B-B14F-4D97-AF65-F5344CB8AC3E}">
        <p14:creationId xmlns:p14="http://schemas.microsoft.com/office/powerpoint/2010/main" val="343994503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Green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420088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userDrawn="1">
  <p:cSld name="2_Green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609522" y="3899092"/>
            <a:ext cx="7910017" cy="698315"/>
          </a:xfrm>
          <a:prstGeom prst="rect">
            <a:avLst/>
          </a:prstGeom>
        </p:spPr>
        <p:txBody>
          <a:bodyPr lIns="0" tIns="0" rIns="0" bIns="0" anchor="t">
            <a:noAutofit/>
          </a:bodyPr>
          <a:lstStyle/>
          <a:p>
            <a:pPr algn="l"/>
            <a:r>
              <a:rPr lang="en-US" sz="2400" dirty="0">
                <a:solidFill>
                  <a:srgbClr val="FFFFFF"/>
                </a:solidFill>
              </a:rPr>
              <a:t>WHY DID PARTICIPANTS WANT A </a:t>
            </a:r>
            <a:br>
              <a:rPr lang="en-US" sz="2400" dirty="0">
                <a:solidFill>
                  <a:srgbClr val="FFFFFF"/>
                </a:solidFill>
              </a:rPr>
            </a:br>
            <a:r>
              <a:rPr lang="en-US" sz="2400" dirty="0">
                <a:solidFill>
                  <a:srgbClr val="FFFFFF"/>
                </a:solidFill>
              </a:rPr>
              <a:t>SMARTWATCH IN THE FIRST PLACE?</a:t>
            </a:r>
          </a:p>
        </p:txBody>
      </p:sp>
    </p:spTree>
    <p:extLst>
      <p:ext uri="{BB962C8B-B14F-4D97-AF65-F5344CB8AC3E}">
        <p14:creationId xmlns:p14="http://schemas.microsoft.com/office/powerpoint/2010/main" val="47529540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To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4078" y="370001"/>
            <a:ext cx="6088047" cy="546660"/>
          </a:xfrm>
          <a:prstGeom prst="rect">
            <a:avLst/>
          </a:prstGeom>
        </p:spPr>
        <p:txBody>
          <a:bodyPr/>
          <a:lstStyle>
            <a:lvl1pPr>
              <a:defRPr b="0" cap="all" baseline="0">
                <a:solidFill>
                  <a:srgbClr val="B2B2B2"/>
                </a:solidFill>
                <a:latin typeface="Proxima Nova Bold"/>
              </a:defRPr>
            </a:lvl1pPr>
          </a:lstStyle>
          <a:p>
            <a:r>
              <a:rPr lang="en-US" b="1" dirty="0">
                <a:solidFill>
                  <a:schemeClr val="bg1">
                    <a:lumMod val="65000"/>
                  </a:schemeClr>
                </a:solidFill>
                <a:ea typeface="Arial"/>
                <a:cs typeface="Arial"/>
                <a:rtl val="0"/>
              </a:rPr>
              <a:t>Table of Contents</a:t>
            </a:r>
            <a:endParaRPr lang="en-US" dirty="0"/>
          </a:p>
        </p:txBody>
      </p:sp>
      <p:sp>
        <p:nvSpPr>
          <p:cNvPr id="3" name="Content Placeholder 2"/>
          <p:cNvSpPr>
            <a:spLocks noGrp="1"/>
          </p:cNvSpPr>
          <p:nvPr>
            <p:ph idx="1"/>
          </p:nvPr>
        </p:nvSpPr>
        <p:spPr>
          <a:xfrm>
            <a:off x="2684078" y="932761"/>
            <a:ext cx="6088047" cy="3542340"/>
          </a:xfrm>
          <a:prstGeom prst="rect">
            <a:avLst/>
          </a:prstGeom>
        </p:spPr>
        <p:txBody>
          <a:bodyPr>
            <a:noAutofit/>
          </a:bodyPr>
          <a:lstStyle>
            <a:lvl1pPr marL="182880" indent="-182880">
              <a:lnSpc>
                <a:spcPct val="130000"/>
              </a:lnSpc>
              <a:buSzPct val="125000"/>
              <a:buFont typeface="Arial" panose="020B0604020202020204" pitchFamily="34" charset="0"/>
              <a:buChar char="•"/>
              <a:defRPr sz="1200">
                <a:solidFill>
                  <a:srgbClr val="595959"/>
                </a:solidFill>
              </a:defRPr>
            </a:lvl1pPr>
            <a:lvl2pPr marL="182880" indent="-182880">
              <a:buSzPct val="125000"/>
              <a:buFont typeface="Arial" panose="020B0604020202020204" pitchFamily="34" charset="0"/>
              <a:buChar char="•"/>
              <a:defRPr sz="1200" b="1" baseline="0">
                <a:solidFill>
                  <a:srgbClr val="0071C0"/>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a:t>Click to edit Master text styles</a:t>
            </a:r>
          </a:p>
          <a:p>
            <a:pPr lvl="1"/>
            <a:r>
              <a:rPr lang="en-US" dirty="0"/>
              <a:t>SECOND LEVEL</a:t>
            </a:r>
          </a:p>
        </p:txBody>
      </p:sp>
      <p:sp>
        <p:nvSpPr>
          <p:cNvPr id="7" name="Rectangle 6"/>
          <p:cNvSpPr/>
          <p:nvPr userDrawn="1"/>
        </p:nvSpPr>
        <p:spPr>
          <a:xfrm>
            <a:off x="-2" y="0"/>
            <a:ext cx="2377440" cy="5143500"/>
          </a:xfrm>
          <a:prstGeom prst="rect">
            <a:avLst/>
          </a:prstGeom>
          <a:solidFill>
            <a:srgbClr val="149E3D"/>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pic>
        <p:nvPicPr>
          <p:cNvPr id="11" name="Picture 10"/>
          <p:cNvPicPr>
            <a:picLocks noChangeAspect="1"/>
          </p:cNvPicPr>
          <p:nvPr userDrawn="1"/>
        </p:nvPicPr>
        <p:blipFill rotWithShape="1">
          <a:blip r:embed="rId2" cstate="screen">
            <a:alphaModFix amt="34000"/>
            <a:extLst>
              <a:ext uri="{28A0092B-C50C-407E-A947-70E740481C1C}">
                <a14:useLocalDpi xmlns:a14="http://schemas.microsoft.com/office/drawing/2010/main"/>
              </a:ext>
            </a:extLst>
          </a:blip>
          <a:srcRect/>
          <a:stretch/>
        </p:blipFill>
        <p:spPr>
          <a:xfrm flipH="1">
            <a:off x="0" y="338713"/>
            <a:ext cx="2483269" cy="4466075"/>
          </a:xfrm>
          <a:prstGeom prst="rect">
            <a:avLst/>
          </a:prstGeom>
        </p:spPr>
      </p:pic>
    </p:spTree>
    <p:extLst>
      <p:ext uri="{BB962C8B-B14F-4D97-AF65-F5344CB8AC3E}">
        <p14:creationId xmlns:p14="http://schemas.microsoft.com/office/powerpoint/2010/main" val="180002411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199" y="418950"/>
            <a:ext cx="4476541" cy="781752"/>
          </a:xfrm>
          <a:prstGeom prst="rect">
            <a:avLst/>
          </a:prstGeom>
        </p:spPr>
        <p:txBody>
          <a:bodyPr wrap="square" lIns="91440" tIns="45720" rIns="91440" bIns="45720">
            <a:spAutoFit/>
          </a:bodyPr>
          <a:lstStyle>
            <a:lvl1pPr>
              <a:lnSpc>
                <a:spcPct val="80000"/>
              </a:lnSpc>
              <a:defRPr>
                <a:solidFill>
                  <a:srgbClr val="B2B2B2"/>
                </a:solidFill>
              </a:defRPr>
            </a:lvl1pPr>
          </a:lstStyle>
          <a:p>
            <a:pPr algn="l"/>
            <a:r>
              <a:rPr lang="en-US" b="1" dirty="0">
                <a:solidFill>
                  <a:srgbClr val="A6A6A6"/>
                </a:solidFill>
                <a:ea typeface="Arial"/>
                <a:cs typeface="Arial"/>
                <a:rtl val="0"/>
              </a:rPr>
              <a:t>WHAT’S THE VALUE </a:t>
            </a:r>
            <a:br>
              <a:rPr lang="en-US" b="1" dirty="0">
                <a:solidFill>
                  <a:srgbClr val="A6A6A6"/>
                </a:solidFill>
                <a:ea typeface="Arial"/>
                <a:cs typeface="Arial"/>
                <a:rtl val="0"/>
              </a:rPr>
            </a:br>
            <a:r>
              <a:rPr lang="en-US" b="1" dirty="0">
                <a:solidFill>
                  <a:srgbClr val="A6A6A6"/>
                </a:solidFill>
                <a:ea typeface="Arial"/>
                <a:cs typeface="Arial"/>
                <a:rtl val="0"/>
              </a:rPr>
              <a:t>OF A SMARTWATCH?</a:t>
            </a:r>
          </a:p>
        </p:txBody>
      </p:sp>
      <p:sp>
        <p:nvSpPr>
          <p:cNvPr id="4" name="Content Placeholder 2"/>
          <p:cNvSpPr>
            <a:spLocks noGrp="1"/>
          </p:cNvSpPr>
          <p:nvPr>
            <p:ph idx="1"/>
          </p:nvPr>
        </p:nvSpPr>
        <p:spPr>
          <a:xfrm>
            <a:off x="457200" y="1244518"/>
            <a:ext cx="4476541" cy="3651681"/>
          </a:xfrm>
          <a:prstGeom prst="rect">
            <a:avLst/>
          </a:prstGeom>
        </p:spPr>
        <p:txBody>
          <a:bodyPr lIns="91440" tIns="45720" rIns="91440" bIns="45720"/>
          <a:lstStyle>
            <a:lvl1pPr marL="0" indent="0">
              <a:lnSpc>
                <a:spcPct val="120000"/>
              </a:lnSpc>
              <a:buFontTx/>
              <a:buNone/>
              <a:defRPr sz="1400">
                <a:solidFill>
                  <a:srgbClr val="595959"/>
                </a:solidFill>
              </a:defRPr>
            </a:lvl1pPr>
          </a:lstStyle>
          <a:p>
            <a:pPr>
              <a:lnSpc>
                <a:spcPts val="1860"/>
              </a:lnSpc>
            </a:pPr>
            <a:r>
              <a:rPr lang="en-US" dirty="0">
                <a:solidFill>
                  <a:schemeClr val="bg1">
                    <a:lumMod val="50000"/>
                  </a:schemeClr>
                </a:solidFill>
                <a:ea typeface="Arial"/>
                <a:rtl val="0"/>
              </a:rPr>
              <a:t>For more than decade, the wearables industry has produced an increasingly steady stream of </a:t>
            </a:r>
            <a:r>
              <a:rPr lang="en-US" dirty="0" err="1">
                <a:solidFill>
                  <a:schemeClr val="bg1">
                    <a:lumMod val="50000"/>
                  </a:schemeClr>
                </a:solidFill>
                <a:ea typeface="Arial"/>
                <a:rtl val="0"/>
              </a:rPr>
              <a:t>unitasking</a:t>
            </a:r>
            <a:r>
              <a:rPr lang="en-US" dirty="0">
                <a:solidFill>
                  <a:schemeClr val="bg1">
                    <a:lumMod val="50000"/>
                  </a:schemeClr>
                </a:solidFill>
                <a:ea typeface="Arial"/>
                <a:rtl val="0"/>
              </a:rPr>
              <a:t> devices. Fitness trackers have enjoyed recent widespread adoption—while gadgets like </a:t>
            </a:r>
            <a:r>
              <a:rPr lang="en-US" dirty="0">
                <a:solidFill>
                  <a:srgbClr val="0071C0"/>
                </a:solidFill>
                <a:ea typeface="Arial"/>
                <a:rtl val="0"/>
              </a:rPr>
              <a:t>pet activity monitors </a:t>
            </a:r>
            <a:r>
              <a:rPr lang="en-US" dirty="0">
                <a:solidFill>
                  <a:schemeClr val="bg1">
                    <a:lumMod val="50000"/>
                  </a:schemeClr>
                </a:solidFill>
                <a:ea typeface="Arial"/>
                <a:rtl val="0"/>
              </a:rPr>
              <a:t>and</a:t>
            </a:r>
            <a:r>
              <a:rPr lang="en-US" dirty="0">
                <a:solidFill>
                  <a:schemeClr val="tx1">
                    <a:lumMod val="50000"/>
                    <a:lumOff val="50000"/>
                  </a:schemeClr>
                </a:solidFill>
                <a:ea typeface="Arial"/>
                <a:rtl val="0"/>
              </a:rPr>
              <a:t> </a:t>
            </a:r>
            <a:r>
              <a:rPr lang="en-US" dirty="0">
                <a:solidFill>
                  <a:srgbClr val="0071C0"/>
                </a:solidFill>
                <a:ea typeface="Arial"/>
                <a:rtl val="0"/>
              </a:rPr>
              <a:t>gesture-controlled presentation remotes </a:t>
            </a:r>
            <a:r>
              <a:rPr lang="en-US" dirty="0">
                <a:solidFill>
                  <a:schemeClr val="bg1">
                    <a:lumMod val="50000"/>
                  </a:schemeClr>
                </a:solidFill>
                <a:ea typeface="Arial"/>
                <a:rtl val="0"/>
              </a:rPr>
              <a:t>fill more obscure niches. </a:t>
            </a:r>
          </a:p>
          <a:p>
            <a:r>
              <a:rPr lang="en-US" sz="1000" dirty="0">
                <a:solidFill>
                  <a:schemeClr val="bg1">
                    <a:lumMod val="50000"/>
                  </a:schemeClr>
                </a:solidFill>
                <a:ea typeface="Arial"/>
                <a:rtl val="0"/>
              </a:rPr>
              <a:t>Now, multitasking smartwatches have the potential to upend </a:t>
            </a:r>
            <a:br>
              <a:rPr lang="en-US" sz="1000" dirty="0">
                <a:solidFill>
                  <a:schemeClr val="bg1">
                    <a:lumMod val="50000"/>
                  </a:schemeClr>
                </a:solidFill>
                <a:ea typeface="Arial"/>
                <a:rtl val="0"/>
              </a:rPr>
            </a:br>
            <a:r>
              <a:rPr lang="en-US" sz="1000" dirty="0">
                <a:solidFill>
                  <a:schemeClr val="bg1">
                    <a:lumMod val="50000"/>
                  </a:schemeClr>
                </a:solidFill>
                <a:ea typeface="Arial"/>
                <a:rtl val="0"/>
              </a:rPr>
              <a:t>the wearables market. </a:t>
            </a:r>
            <a:endParaRPr lang="en-US" dirty="0">
              <a:solidFill>
                <a:schemeClr val="bg1">
                  <a:lumMod val="50000"/>
                </a:schemeClr>
              </a:solidFill>
              <a:ea typeface="Arial"/>
              <a:rtl val="0"/>
            </a:endParaRPr>
          </a:p>
          <a:p>
            <a:endParaRPr lang="en-US" dirty="0"/>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65109" y="816009"/>
            <a:ext cx="2859174" cy="4508697"/>
          </a:xfrm>
          <a:prstGeom prst="rect">
            <a:avLst/>
          </a:prstGeom>
          <a:noFill/>
          <a:effectLst/>
        </p:spPr>
      </p:pic>
    </p:spTree>
    <p:extLst>
      <p:ext uri="{BB962C8B-B14F-4D97-AF65-F5344CB8AC3E}">
        <p14:creationId xmlns:p14="http://schemas.microsoft.com/office/powerpoint/2010/main" val="120988714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Blue Spli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Tree>
    <p:extLst>
      <p:ext uri="{BB962C8B-B14F-4D97-AF65-F5344CB8AC3E}">
        <p14:creationId xmlns:p14="http://schemas.microsoft.com/office/powerpoint/2010/main" val="20365282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1_Blue Spli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F9C42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Tree>
    <p:extLst>
      <p:ext uri="{BB962C8B-B14F-4D97-AF65-F5344CB8AC3E}">
        <p14:creationId xmlns:p14="http://schemas.microsoft.com/office/powerpoint/2010/main" val="84135321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Green Split Righ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00AA4E"/>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Tree>
    <p:extLst>
      <p:ext uri="{BB962C8B-B14F-4D97-AF65-F5344CB8AC3E}">
        <p14:creationId xmlns:p14="http://schemas.microsoft.com/office/powerpoint/2010/main" val="4112808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2EC2BE-4D69-4B40-B3CD-43EE8B0DE349}" type="datetimeFigureOut">
              <a:rPr lang="en-US" smtClean="0"/>
              <a:t>12/28/21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566E6B-D06B-6E49-B68B-FBAD795EAD68}" type="slidenum">
              <a:rPr lang="en-US" smtClean="0"/>
              <a:t>‹#›</a:t>
            </a:fld>
            <a:endParaRPr lang="en-US"/>
          </a:p>
        </p:txBody>
      </p:sp>
    </p:spTree>
    <p:extLst>
      <p:ext uri="{BB962C8B-B14F-4D97-AF65-F5344CB8AC3E}">
        <p14:creationId xmlns:p14="http://schemas.microsoft.com/office/powerpoint/2010/main" val="154402230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Orange Split Righ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4579685"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00122838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Blu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51019226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1_Blu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F9C42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150144951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Green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00AA4E"/>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143924307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Orang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E62E25"/>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25778091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_Orange Split Lef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36884"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4" name="Content Placeholder 5"/>
          <p:cNvSpPr>
            <a:spLocks noGrp="1"/>
          </p:cNvSpPr>
          <p:nvPr>
            <p:ph idx="1" hasCustomPrompt="1"/>
          </p:nvPr>
        </p:nvSpPr>
        <p:spPr>
          <a:xfrm>
            <a:off x="5036884" y="932760"/>
            <a:ext cx="3922699" cy="3773031"/>
          </a:xfrm>
          <a:prstGeom prst="rect">
            <a:avLst/>
          </a:prstGeom>
        </p:spPr>
        <p:txBody>
          <a:bodyPr lIns="91440" tIns="45720" rIns="91440" bIns="45720"/>
          <a:lstStyle>
            <a:lvl1pPr marL="0" indent="0">
              <a:buSzPct val="125000"/>
              <a:buFontTx/>
              <a:buNone/>
              <a:defRPr>
                <a:solidFill>
                  <a:srgbClr val="149E3D"/>
                </a:solidFill>
              </a:defRPr>
            </a:lvl1pPr>
          </a:lstStyle>
          <a:p>
            <a:r>
              <a:rPr lang="en-US" sz="1400" dirty="0">
                <a:solidFill>
                  <a:schemeClr val="bg1">
                    <a:lumMod val="50000"/>
                  </a:schemeClr>
                </a:solidFill>
              </a:rPr>
              <a:t>We conducted a comprehensive review of the current state of the smartwatch experience through 30 hour-long in-person sessions.</a:t>
            </a:r>
          </a:p>
          <a:p>
            <a:r>
              <a:rPr lang="en-US" sz="1000" dirty="0">
                <a:solidFill>
                  <a:schemeClr val="bg1">
                    <a:lumMod val="50000"/>
                  </a:schemeClr>
                </a:solidFill>
              </a:rPr>
              <a:t>We conducted sessions in both New York City and </a:t>
            </a:r>
            <a:br>
              <a:rPr lang="en-US" sz="1000" dirty="0">
                <a:solidFill>
                  <a:schemeClr val="bg1">
                    <a:lumMod val="50000"/>
                  </a:schemeClr>
                </a:solidFill>
              </a:rPr>
            </a:br>
            <a:r>
              <a:rPr lang="en-US" sz="1000" dirty="0">
                <a:solidFill>
                  <a:schemeClr val="bg1">
                    <a:lumMod val="50000"/>
                  </a:schemeClr>
                </a:solidFill>
              </a:rPr>
              <a:t>San Francisco.</a:t>
            </a:r>
          </a:p>
          <a:p>
            <a:r>
              <a:rPr lang="en-US" sz="1000" dirty="0">
                <a:solidFill>
                  <a:schemeClr val="bg1">
                    <a:lumMod val="50000"/>
                  </a:schemeClr>
                </a:solidFill>
              </a:rPr>
              <a:t>We reviewed the Apple Watch, Moto360, Samsung Galaxy </a:t>
            </a:r>
            <a:br>
              <a:rPr lang="en-US" sz="1000" dirty="0">
                <a:solidFill>
                  <a:schemeClr val="bg1">
                    <a:lumMod val="50000"/>
                  </a:schemeClr>
                </a:solidFill>
              </a:rPr>
            </a:br>
            <a:r>
              <a:rPr lang="en-US" sz="1000" dirty="0">
                <a:solidFill>
                  <a:schemeClr val="bg1">
                    <a:lumMod val="50000"/>
                  </a:schemeClr>
                </a:solidFill>
              </a:rPr>
              <a:t>Gear Live, and Pebble.</a:t>
            </a:r>
          </a:p>
          <a:p>
            <a:pPr marL="137160" indent="-137160">
              <a:lnSpc>
                <a:spcPct val="100000"/>
              </a:lnSpc>
              <a:spcBef>
                <a:spcPts val="600"/>
              </a:spcBef>
              <a:buFont typeface="Arial" panose="020B0604020202020204" pitchFamily="34" charset="0"/>
              <a:buChar char="•"/>
            </a:pPr>
            <a:r>
              <a:rPr lang="en-US" sz="1000" dirty="0">
                <a:solidFill>
                  <a:srgbClr val="0071C0"/>
                </a:solidFill>
              </a:rPr>
              <a:t>Owners</a:t>
            </a:r>
            <a:r>
              <a:rPr lang="en-US" sz="1000" dirty="0">
                <a:solidFill>
                  <a:srgbClr val="2D84C2"/>
                </a:solidFill>
              </a:rPr>
              <a:t> </a:t>
            </a:r>
            <a:r>
              <a:rPr lang="en-US" sz="1000" dirty="0">
                <a:solidFill>
                  <a:schemeClr val="bg1">
                    <a:lumMod val="50000"/>
                  </a:schemeClr>
                </a:solidFill>
              </a:rPr>
              <a:t>must have owned a watch for 1 month or longer.</a:t>
            </a:r>
          </a:p>
          <a:p>
            <a:pPr marL="137160" indent="-137160">
              <a:lnSpc>
                <a:spcPct val="100000"/>
              </a:lnSpc>
              <a:spcBef>
                <a:spcPts val="600"/>
              </a:spcBef>
              <a:buFont typeface="Arial" panose="020B0604020202020204" pitchFamily="34" charset="0"/>
              <a:buChar char="•"/>
            </a:pPr>
            <a:r>
              <a:rPr lang="en-US" sz="1000" dirty="0">
                <a:solidFill>
                  <a:srgbClr val="0071C0"/>
                </a:solidFill>
              </a:rPr>
              <a:t>Prospects </a:t>
            </a:r>
            <a:r>
              <a:rPr lang="en-US" sz="1000" dirty="0">
                <a:solidFill>
                  <a:schemeClr val="bg1">
                    <a:lumMod val="50000"/>
                  </a:schemeClr>
                </a:solidFill>
              </a:rPr>
              <a:t>must have intended to purchase a watch </a:t>
            </a:r>
            <a:br>
              <a:rPr lang="en-US" sz="1000" dirty="0">
                <a:solidFill>
                  <a:schemeClr val="bg1">
                    <a:lumMod val="50000"/>
                  </a:schemeClr>
                </a:solidFill>
              </a:rPr>
            </a:br>
            <a:r>
              <a:rPr lang="en-US" sz="1000" dirty="0">
                <a:solidFill>
                  <a:schemeClr val="bg1">
                    <a:lumMod val="50000"/>
                  </a:schemeClr>
                </a:solidFill>
              </a:rPr>
              <a:t>within 6 months.</a:t>
            </a:r>
          </a:p>
          <a:p>
            <a:r>
              <a:rPr lang="en-US" sz="1000" dirty="0">
                <a:solidFill>
                  <a:schemeClr val="bg1">
                    <a:lumMod val="50000"/>
                  </a:schemeClr>
                </a:solidFill>
              </a:rPr>
              <a:t>We asked participants about:</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Initial expectations for smartwatch and application functionality.</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actual watch usage compared to those expectations.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How they used watches in conjunction with their phones.</a:t>
            </a:r>
          </a:p>
          <a:p>
            <a:pPr marL="137160" indent="-137160">
              <a:lnSpc>
                <a:spcPct val="100000"/>
              </a:lnSpc>
              <a:spcBef>
                <a:spcPts val="600"/>
              </a:spcBef>
              <a:buFont typeface="Arial" panose="020B0604020202020204" pitchFamily="34" charset="0"/>
              <a:buChar char="•"/>
            </a:pPr>
            <a:r>
              <a:rPr lang="en-US" sz="1000" dirty="0">
                <a:solidFill>
                  <a:schemeClr val="bg1">
                    <a:lumMod val="50000"/>
                  </a:schemeClr>
                </a:solidFill>
              </a:rPr>
              <a:t>Functionality they’d like in the future.</a:t>
            </a:r>
          </a:p>
        </p:txBody>
      </p:sp>
      <p:sp>
        <p:nvSpPr>
          <p:cNvPr id="5" name="Rectangle 4"/>
          <p:cNvSpPr/>
          <p:nvPr userDrawn="1"/>
        </p:nvSpPr>
        <p:spPr>
          <a:xfrm>
            <a:off x="0" y="0"/>
            <a:ext cx="4564316" cy="5143500"/>
          </a:xfrm>
          <a:prstGeom prst="rect">
            <a:avLst/>
          </a:prstGeom>
          <a:solidFill>
            <a:srgbClr val="E5337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latin typeface="Proxima Nova Regular"/>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71705136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4" name="Content Placeholder 2"/>
          <p:cNvSpPr>
            <a:spLocks noGrp="1"/>
          </p:cNvSpPr>
          <p:nvPr>
            <p:ph idx="1" hasCustomPrompt="1"/>
          </p:nvPr>
        </p:nvSpPr>
        <p:spPr>
          <a:xfrm>
            <a:off x="457200" y="932761"/>
            <a:ext cx="4121020" cy="3542340"/>
          </a:xfrm>
          <a:prstGeom prst="rect">
            <a:avLst/>
          </a:prstGeom>
        </p:spPr>
        <p:txBody>
          <a:bodyPr/>
          <a:lstStyle>
            <a:lvl1pPr marL="0" indent="0">
              <a:buSzPct val="125000"/>
              <a:buFontTx/>
              <a:buNone/>
              <a:defRPr>
                <a:solidFill>
                  <a:srgbClr val="595959"/>
                </a:solidFill>
              </a:defRPr>
            </a:lvl1pPr>
          </a:lstStyle>
          <a:p>
            <a:r>
              <a:rPr lang="en-US" sz="1400" b="1" dirty="0">
                <a:solidFill>
                  <a:srgbClr val="0071C0"/>
                </a:solidFill>
                <a:latin typeface="Proxima Nova Bold"/>
              </a:rPr>
              <a:t>Smartwatch owners…</a:t>
            </a:r>
          </a:p>
          <a:p>
            <a:pPr marL="171450" indent="-171450">
              <a:buFont typeface="Arial" panose="020B0604020202020204" pitchFamily="34" charset="0"/>
              <a:buChar char="•"/>
            </a:pPr>
            <a:r>
              <a:rPr lang="en-US" sz="1400" dirty="0">
                <a:solidFill>
                  <a:schemeClr val="bg1">
                    <a:lumMod val="50000"/>
                  </a:schemeClr>
                </a:solidFill>
              </a:rPr>
              <a:t>Wore and used their watches at least </a:t>
            </a:r>
            <a:br>
              <a:rPr lang="en-US" sz="1400" dirty="0">
                <a:solidFill>
                  <a:schemeClr val="bg1">
                    <a:lumMod val="50000"/>
                  </a:schemeClr>
                </a:solidFill>
              </a:rPr>
            </a:br>
            <a:r>
              <a:rPr lang="en-US" sz="1400" dirty="0">
                <a:solidFill>
                  <a:schemeClr val="bg1">
                    <a:lumMod val="50000"/>
                  </a:schemeClr>
                </a:solidFill>
              </a:rPr>
              <a:t>four days per week.</a:t>
            </a:r>
          </a:p>
          <a:p>
            <a:pPr marL="171450" indent="-171450">
              <a:buFont typeface="Arial" panose="020B0604020202020204" pitchFamily="34" charset="0"/>
              <a:buChar char="•"/>
            </a:pPr>
            <a:r>
              <a:rPr lang="en-US" sz="1400" dirty="0">
                <a:solidFill>
                  <a:schemeClr val="bg1">
                    <a:lumMod val="50000"/>
                  </a:schemeClr>
                </a:solidFill>
              </a:rPr>
              <a:t>Performed a variety of activities on their </a:t>
            </a:r>
            <a:br>
              <a:rPr lang="en-US" sz="1400" dirty="0">
                <a:solidFill>
                  <a:schemeClr val="bg1">
                    <a:lumMod val="50000"/>
                  </a:schemeClr>
                </a:solidFill>
              </a:rPr>
            </a:br>
            <a:r>
              <a:rPr lang="en-US" sz="1400" dirty="0">
                <a:solidFill>
                  <a:schemeClr val="bg1">
                    <a:lumMod val="50000"/>
                  </a:schemeClr>
                </a:solidFill>
              </a:rPr>
              <a:t>smartphones recently. </a:t>
            </a:r>
          </a:p>
          <a:p>
            <a:pPr marL="171450" indent="-171450">
              <a:buFont typeface="Arial" panose="020B0604020202020204" pitchFamily="34" charset="0"/>
              <a:buChar char="•"/>
            </a:pPr>
            <a:r>
              <a:rPr lang="en-US" sz="1400" dirty="0">
                <a:solidFill>
                  <a:schemeClr val="bg1">
                    <a:lumMod val="50000"/>
                  </a:schemeClr>
                </a:solidFill>
              </a:rPr>
              <a:t>Brought their own smartwatches </a:t>
            </a:r>
            <a:br>
              <a:rPr lang="en-US" sz="1400" dirty="0">
                <a:solidFill>
                  <a:schemeClr val="bg1">
                    <a:lumMod val="50000"/>
                  </a:schemeClr>
                </a:solidFill>
              </a:rPr>
            </a:br>
            <a:r>
              <a:rPr lang="en-US" sz="1400" dirty="0">
                <a:solidFill>
                  <a:schemeClr val="bg1">
                    <a:lumMod val="50000"/>
                  </a:schemeClr>
                </a:solidFill>
              </a:rPr>
              <a:t>and smartphones.</a:t>
            </a:r>
          </a:p>
          <a:p>
            <a:pPr marL="171450" indent="-171450">
              <a:buFont typeface="Arial" panose="020B0604020202020204" pitchFamily="34" charset="0"/>
              <a:buChar char="•"/>
            </a:pPr>
            <a:r>
              <a:rPr lang="en-US" sz="1400" dirty="0">
                <a:solidFill>
                  <a:schemeClr val="bg1">
                    <a:lumMod val="50000"/>
                  </a:schemeClr>
                </a:solidFill>
              </a:rPr>
              <a:t>Discussed and demonstrated how they commonly used their smartwatches.</a:t>
            </a:r>
          </a:p>
        </p:txBody>
      </p:sp>
      <p:sp>
        <p:nvSpPr>
          <p:cNvPr id="5" name="Content Placeholder 3"/>
          <p:cNvSpPr>
            <a:spLocks noGrp="1"/>
          </p:cNvSpPr>
          <p:nvPr>
            <p:ph idx="13"/>
          </p:nvPr>
        </p:nvSpPr>
        <p:spPr>
          <a:xfrm>
            <a:off x="4578220" y="932761"/>
            <a:ext cx="4121020" cy="3542340"/>
          </a:xfrm>
          <a:prstGeom prst="rect">
            <a:avLst/>
          </a:prstGeom>
        </p:spPr>
        <p:txBody>
          <a:bodyPr/>
          <a:lstStyle>
            <a:lvl1pPr marL="0" indent="0">
              <a:buSzPct val="125000"/>
              <a:buFontTx/>
              <a:buNone/>
              <a:defRPr>
                <a:solidFill>
                  <a:srgbClr val="595959"/>
                </a:solidFill>
              </a:defRPr>
            </a:lvl1pPr>
          </a:lstStyle>
          <a:p>
            <a:r>
              <a:rPr lang="en-US" sz="1400" b="1" dirty="0">
                <a:solidFill>
                  <a:srgbClr val="0071C0"/>
                </a:solidFill>
              </a:rPr>
              <a:t>Prospective buyers…</a:t>
            </a:r>
          </a:p>
          <a:p>
            <a:pPr marL="171450" indent="-171450">
              <a:buFont typeface="Arial" panose="020B0604020202020204" pitchFamily="34" charset="0"/>
              <a:buChar char="•"/>
            </a:pPr>
            <a:r>
              <a:rPr lang="en-US" sz="1400" dirty="0">
                <a:solidFill>
                  <a:schemeClr val="bg1">
                    <a:lumMod val="50000"/>
                  </a:schemeClr>
                </a:solidFill>
              </a:rPr>
              <a:t>Owned a smartwatch-compatible smartphone.</a:t>
            </a:r>
          </a:p>
          <a:p>
            <a:pPr marL="171450" indent="-171450">
              <a:buFont typeface="Arial" panose="020B0604020202020204" pitchFamily="34" charset="0"/>
              <a:buChar char="•"/>
            </a:pPr>
            <a:r>
              <a:rPr lang="en-US" sz="1400" dirty="0">
                <a:solidFill>
                  <a:schemeClr val="bg1">
                    <a:lumMod val="50000"/>
                  </a:schemeClr>
                </a:solidFill>
              </a:rPr>
              <a:t>Preformed a variety of activities on their </a:t>
            </a:r>
            <a:br>
              <a:rPr lang="en-US" sz="1400" dirty="0">
                <a:solidFill>
                  <a:schemeClr val="bg1">
                    <a:lumMod val="50000"/>
                  </a:schemeClr>
                </a:solidFill>
              </a:rPr>
            </a:br>
            <a:r>
              <a:rPr lang="en-US" sz="1400" dirty="0">
                <a:solidFill>
                  <a:schemeClr val="bg1">
                    <a:lumMod val="50000"/>
                  </a:schemeClr>
                </a:solidFill>
              </a:rPr>
              <a:t>smartphone recently. </a:t>
            </a:r>
          </a:p>
          <a:p>
            <a:pPr marL="171450" indent="-171450">
              <a:buFont typeface="Arial" panose="020B0604020202020204" pitchFamily="34" charset="0"/>
              <a:buChar char="•"/>
            </a:pPr>
            <a:r>
              <a:rPr lang="en-US" sz="1400" dirty="0">
                <a:solidFill>
                  <a:schemeClr val="bg1">
                    <a:lumMod val="50000"/>
                  </a:schemeClr>
                </a:solidFill>
              </a:rPr>
              <a:t>Brought their own smartphones and demoed the type of watch they intended to purchase.</a:t>
            </a:r>
          </a:p>
          <a:p>
            <a:pPr marL="171450" indent="-171450">
              <a:buFont typeface="Arial" panose="020B0604020202020204" pitchFamily="34" charset="0"/>
              <a:buChar char="•"/>
            </a:pPr>
            <a:r>
              <a:rPr lang="en-US" sz="1400" dirty="0">
                <a:solidFill>
                  <a:schemeClr val="bg1">
                    <a:lumMod val="50000"/>
                  </a:schemeClr>
                </a:solidFill>
              </a:rPr>
              <a:t>Linked the demo watch to their personal phone and explored various apps and functionality.</a:t>
            </a:r>
          </a:p>
          <a:p>
            <a:endParaRPr lang="en-US" dirty="0">
              <a:solidFill>
                <a:schemeClr val="bg1">
                  <a:lumMod val="50000"/>
                </a:schemeClr>
              </a:solidFill>
            </a:endParaRPr>
          </a:p>
        </p:txBody>
      </p:sp>
      <p:sp>
        <p:nvSpPr>
          <p:cNvPr id="6"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METHODOLOGY</a:t>
            </a:r>
          </a:p>
        </p:txBody>
      </p:sp>
      <p:sp>
        <p:nvSpPr>
          <p:cNvPr id="7"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extLst>
      <p:ext uri="{BB962C8B-B14F-4D97-AF65-F5344CB8AC3E}">
        <p14:creationId xmlns:p14="http://schemas.microsoft.com/office/powerpoint/2010/main" val="37426642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37236" y="370001"/>
            <a:ext cx="6449563" cy="546660"/>
          </a:xfrm>
          <a:prstGeom prst="rect">
            <a:avLst/>
          </a:prstGeom>
        </p:spPr>
        <p:txBody>
          <a:bodyPr/>
          <a:lstStyle>
            <a:lvl1pPr>
              <a:defRPr b="0" cap="all" baseline="0">
                <a:solidFill>
                  <a:srgbClr val="B2B2B2"/>
                </a:solidFill>
                <a:latin typeface="Proxima Nova Bold"/>
              </a:defRPr>
            </a:lvl1pPr>
          </a:lstStyle>
          <a:p>
            <a:r>
              <a:rPr lang="en-US" b="1" dirty="0">
                <a:solidFill>
                  <a:schemeClr val="bg1">
                    <a:lumMod val="65000"/>
                  </a:schemeClr>
                </a:solidFill>
                <a:ea typeface="Arial"/>
                <a:cs typeface="Arial"/>
                <a:rtl val="0"/>
              </a:rPr>
              <a:t>Table of Contents</a:t>
            </a:r>
            <a:endParaRPr lang="en-US" dirty="0"/>
          </a:p>
        </p:txBody>
      </p:sp>
      <p:sp>
        <p:nvSpPr>
          <p:cNvPr id="3" name="Content Placeholder 2"/>
          <p:cNvSpPr>
            <a:spLocks noGrp="1"/>
          </p:cNvSpPr>
          <p:nvPr>
            <p:ph idx="1"/>
          </p:nvPr>
        </p:nvSpPr>
        <p:spPr>
          <a:xfrm>
            <a:off x="2237236" y="932761"/>
            <a:ext cx="6449563" cy="3542340"/>
          </a:xfrm>
          <a:prstGeom prst="rect">
            <a:avLst/>
          </a:prstGeom>
        </p:spPr>
        <p:txBody>
          <a:bodyPr>
            <a:noAutofit/>
          </a:bodyPr>
          <a:lstStyle>
            <a:lvl1pPr marL="182880" indent="-182880">
              <a:lnSpc>
                <a:spcPct val="130000"/>
              </a:lnSpc>
              <a:buSzPct val="125000"/>
              <a:buFont typeface="Arial" panose="020B0604020202020204" pitchFamily="34" charset="0"/>
              <a:buChar char="•"/>
              <a:defRPr sz="1200">
                <a:solidFill>
                  <a:srgbClr val="595959"/>
                </a:solidFill>
              </a:defRPr>
            </a:lvl1pPr>
            <a:lvl2pPr marL="182880" indent="-182880">
              <a:buSzPct val="125000"/>
              <a:buFont typeface="Arial" panose="020B0604020202020204" pitchFamily="34" charset="0"/>
              <a:buChar char="•"/>
              <a:defRPr sz="1200" b="1" baseline="0">
                <a:solidFill>
                  <a:srgbClr val="0071C0"/>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a:t>Click to edit Master text styles</a:t>
            </a:r>
          </a:p>
          <a:p>
            <a:pPr lvl="1"/>
            <a:r>
              <a:rPr lang="en-US" dirty="0"/>
              <a:t>SECOND LEVEL</a:t>
            </a:r>
          </a:p>
        </p:txBody>
      </p:sp>
      <p:sp>
        <p:nvSpPr>
          <p:cNvPr id="7" name="Rectangle 6"/>
          <p:cNvSpPr/>
          <p:nvPr userDrawn="1"/>
        </p:nvSpPr>
        <p:spPr>
          <a:xfrm>
            <a:off x="-1" y="0"/>
            <a:ext cx="1909625" cy="5143500"/>
          </a:xfrm>
          <a:prstGeom prst="rect">
            <a:avLst/>
          </a:prstGeom>
          <a:solidFill>
            <a:srgbClr val="0071C0"/>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endParaRPr>
          </a:p>
        </p:txBody>
      </p:sp>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1502" y="219456"/>
            <a:ext cx="1579566" cy="4704632"/>
          </a:xfrm>
          <a:prstGeom prst="rect">
            <a:avLst/>
          </a:prstGeom>
        </p:spPr>
      </p:pic>
      <p:sp>
        <p:nvSpPr>
          <p:cNvPr id="10"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65109" y="816009"/>
            <a:ext cx="2859174" cy="4508697"/>
          </a:xfrm>
          <a:prstGeom prst="rect">
            <a:avLst/>
          </a:prstGeom>
          <a:noFill/>
          <a:effectLst/>
        </p:spPr>
      </p:pic>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
        <p:nvSpPr>
          <p:cNvPr id="7"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8"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Blue Split">
    <p:spTree>
      <p:nvGrpSpPr>
        <p:cNvPr id="1" name=""/>
        <p:cNvGrpSpPr/>
        <p:nvPr/>
      </p:nvGrpSpPr>
      <p:grpSpPr>
        <a:xfrm>
          <a:off x="0" y="0"/>
          <a:ext cx="0" cy="0"/>
          <a:chOff x="0" y="0"/>
          <a:chExt cx="0" cy="0"/>
        </a:xfrm>
      </p:grpSpPr>
      <p:sp>
        <p:nvSpPr>
          <p:cNvPr id="5" name="Rectangle 4"/>
          <p:cNvSpPr/>
          <p:nvPr userDrawn="1"/>
        </p:nvSpPr>
        <p:spPr>
          <a:xfrm>
            <a:off x="4579685" y="0"/>
            <a:ext cx="4564316" cy="5143500"/>
          </a:xfrm>
          <a:prstGeom prst="rect">
            <a:avLst/>
          </a:prstGeom>
          <a:solidFill>
            <a:srgbClr val="2A7388"/>
          </a:solidFill>
          <a:ln w="57150" cmpd="sng">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1400" dirty="0">
              <a:solidFill>
                <a:srgbClr val="000000"/>
              </a:solidFill>
            </a:endParaRPr>
          </a:p>
        </p:txBody>
      </p:sp>
      <p:sp>
        <p:nvSpPr>
          <p:cNvPr id="6" name="Slide Number Placeholder 8"/>
          <p:cNvSpPr>
            <a:spLocks noGrp="1"/>
          </p:cNvSpPr>
          <p:nvPr>
            <p:ph type="sldNum" sz="quarter" idx="4"/>
          </p:nvPr>
        </p:nvSpPr>
        <p:spPr>
          <a:xfrm>
            <a:off x="6553200" y="4705791"/>
            <a:ext cx="2133600" cy="274637"/>
          </a:xfrm>
          <a:prstGeom prst="rect">
            <a:avLst/>
          </a:prstGeom>
        </p:spPr>
        <p:txBody>
          <a:bodyPr/>
          <a:lstStyle>
            <a:lvl2pPr algn="r">
              <a:defRPr sz="1400">
                <a:solidFill>
                  <a:schemeClr val="bg1">
                    <a:lumMod val="65000"/>
                  </a:schemeClr>
                </a:solidFill>
                <a:latin typeface="Proxima Nova Regular"/>
              </a:defRPr>
            </a:lvl2pPr>
          </a:lstStyle>
          <a:p>
            <a:pPr lvl="1"/>
            <a:fld id="{3B450FEC-1A38-AE4E-8593-D9DD3B7AEF5A}" type="slidenum">
              <a:rPr lang="en-US" smtClean="0">
                <a:solidFill>
                  <a:prstClr val="white">
                    <a:lumMod val="65000"/>
                  </a:prstClr>
                </a:solidFill>
              </a:rPr>
              <a:pPr lvl="1"/>
              <a:t>‹#›</a:t>
            </a:fld>
            <a:endParaRPr lang="en-US" dirty="0">
              <a:solidFill>
                <a:prstClr val="white">
                  <a:lumMod val="65000"/>
                </a:prstClr>
              </a:solidFill>
            </a:endParaRPr>
          </a:p>
        </p:txBody>
      </p:sp>
      <p:sp>
        <p:nvSpPr>
          <p:cNvPr id="7" name="Title 1"/>
          <p:cNvSpPr>
            <a:spLocks noGrp="1"/>
          </p:cNvSpPr>
          <p:nvPr>
            <p:ph type="title" hasCustomPrompt="1"/>
          </p:nvPr>
        </p:nvSpPr>
        <p:spPr>
          <a:xfrm>
            <a:off x="457200" y="381722"/>
            <a:ext cx="3922699" cy="523220"/>
          </a:xfrm>
          <a:prstGeom prst="rect">
            <a:avLst/>
          </a:prstGeom>
        </p:spPr>
        <p:txBody>
          <a:bodyPr wrap="square" lIns="91440" tIns="45720" rIns="91440" bIns="45720">
            <a:spAutoFit/>
          </a:bodyPr>
          <a:lstStyle>
            <a:lvl1pPr>
              <a:defRPr>
                <a:solidFill>
                  <a:srgbClr val="B2B2B2"/>
                </a:solidFill>
              </a:defRPr>
            </a:lvl1pPr>
          </a:lstStyle>
          <a:p>
            <a:r>
              <a:rPr lang="en-US" b="1" dirty="0">
                <a:solidFill>
                  <a:srgbClr val="A6A6A6"/>
                </a:solidFill>
                <a:ea typeface="Arial"/>
                <a:cs typeface="Arial"/>
                <a:rtl val="0"/>
              </a:rPr>
              <a:t>TITLE</a:t>
            </a:r>
          </a:p>
        </p:txBody>
      </p:sp>
      <p:sp>
        <p:nvSpPr>
          <p:cNvPr id="8" name="Content Placeholder 5"/>
          <p:cNvSpPr>
            <a:spLocks noGrp="1"/>
          </p:cNvSpPr>
          <p:nvPr>
            <p:ph idx="1" hasCustomPrompt="1"/>
          </p:nvPr>
        </p:nvSpPr>
        <p:spPr>
          <a:xfrm>
            <a:off x="457200" y="932760"/>
            <a:ext cx="3922699" cy="3867839"/>
          </a:xfrm>
          <a:prstGeom prst="rect">
            <a:avLst/>
          </a:prstGeom>
        </p:spPr>
        <p:txBody>
          <a:bodyPr lIns="91440" tIns="45720" rIns="91440" bIns="45720"/>
          <a:lstStyle>
            <a:lvl1pPr marL="0" indent="0">
              <a:buSzPct val="125000"/>
              <a:buFontTx/>
              <a:buNone/>
              <a:defRPr>
                <a:solidFill>
                  <a:srgbClr val="595959"/>
                </a:solidFill>
              </a:defRPr>
            </a:lvl1pPr>
          </a:lstStyle>
          <a:p>
            <a:r>
              <a:rPr lang="en-US" sz="1400" dirty="0">
                <a:solidFill>
                  <a:schemeClr val="bg1">
                    <a:lumMod val="50000"/>
                  </a:schemeClr>
                </a:solidFill>
              </a:rPr>
              <a:t>Body text</a:t>
            </a:r>
            <a:endParaRPr lang="en-US" sz="1000" dirty="0">
              <a:solidFill>
                <a:schemeClr val="bg1">
                  <a:lumMod val="50000"/>
                </a:scheme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theme" Target="../theme/theme10.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81.xml"/><Relationship Id="rId1" Type="http://schemas.openxmlformats.org/officeDocument/2006/relationships/slideLayout" Target="../slideLayouts/slideLayout8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82.xml"/></Relationships>
</file>

<file path=ppt/slideMasters/_rels/slideMaster13.xml.rels><?xml version="1.0" encoding="UTF-8" standalone="yes"?>
<Relationships xmlns="http://schemas.openxmlformats.org/package/2006/relationships"><Relationship Id="rId3" Type="http://schemas.openxmlformats.org/officeDocument/2006/relationships/theme" Target="../theme/theme13.xml"/><Relationship Id="rId2" Type="http://schemas.openxmlformats.org/officeDocument/2006/relationships/slideLayout" Target="../slideLayouts/slideLayout84.xml"/><Relationship Id="rId1" Type="http://schemas.openxmlformats.org/officeDocument/2006/relationships/slideLayout" Target="../slideLayouts/slideLayout8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theme" Target="../theme/theme14.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04.xml"/><Relationship Id="rId3" Type="http://schemas.openxmlformats.org/officeDocument/2006/relationships/slideLayout" Target="../slideLayouts/slideLayout99.xml"/><Relationship Id="rId7" Type="http://schemas.openxmlformats.org/officeDocument/2006/relationships/slideLayout" Target="../slideLayouts/slideLayout103.xml"/><Relationship Id="rId2" Type="http://schemas.openxmlformats.org/officeDocument/2006/relationships/slideLayout" Target="../slideLayouts/slideLayout98.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5" Type="http://schemas.openxmlformats.org/officeDocument/2006/relationships/slideLayout" Target="../slideLayouts/slideLayout101.xml"/><Relationship Id="rId10" Type="http://schemas.openxmlformats.org/officeDocument/2006/relationships/theme" Target="../theme/theme15.xml"/><Relationship Id="rId4" Type="http://schemas.openxmlformats.org/officeDocument/2006/relationships/slideLayout" Target="../slideLayouts/slideLayout100.xml"/><Relationship Id="rId9" Type="http://schemas.openxmlformats.org/officeDocument/2006/relationships/slideLayout" Target="../slideLayouts/slideLayout10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5" Type="http://schemas.openxmlformats.org/officeDocument/2006/relationships/slideLayout" Target="../slideLayouts/slideLayout33.xml"/><Relationship Id="rId10" Type="http://schemas.openxmlformats.org/officeDocument/2006/relationships/theme" Target="../theme/theme4.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10" Type="http://schemas.openxmlformats.org/officeDocument/2006/relationships/theme" Target="../theme/theme5.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4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5" Type="http://schemas.openxmlformats.org/officeDocument/2006/relationships/slideLayout" Target="../slideLayouts/slideLayout52.xml"/><Relationship Id="rId10" Type="http://schemas.openxmlformats.org/officeDocument/2006/relationships/theme" Target="../theme/theme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5" Type="http://schemas.openxmlformats.org/officeDocument/2006/relationships/slideLayout" Target="../slideLayouts/slideLayout61.xml"/><Relationship Id="rId10" Type="http://schemas.openxmlformats.org/officeDocument/2006/relationships/theme" Target="../theme/theme8.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67.xml"/><Relationship Id="rId1"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62EC2BE-4D69-4B40-B3CD-43EE8B0DE349}" type="datetimeFigureOut">
              <a:rPr lang="en-US" smtClean="0"/>
              <a:t>12/28/21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A566E6B-D06B-6E49-B68B-FBAD795EAD68}" type="slidenum">
              <a:rPr lang="en-US" smtClean="0"/>
              <a:t>‹#›</a:t>
            </a:fld>
            <a:endParaRPr lang="en-US"/>
          </a:p>
        </p:txBody>
      </p:sp>
    </p:spTree>
    <p:extLst>
      <p:ext uri="{BB962C8B-B14F-4D97-AF65-F5344CB8AC3E}">
        <p14:creationId xmlns:p14="http://schemas.microsoft.com/office/powerpoint/2010/main" val="2267418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4151" r:id="rId12"/>
    <p:sldLayoutId id="2147484153"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7821487"/>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txStyles>
    <p:titleStyle>
      <a:lvl1pPr algn="l" defTabSz="457200" rtl="0" eaLnBrk="1" latinLnBrk="0" hangingPunct="1">
        <a:spcBef>
          <a:spcPct val="0"/>
        </a:spcBef>
        <a:buNone/>
        <a:defRPr sz="2800" kern="1200">
          <a:solidFill>
            <a:schemeClr val="bg1">
              <a:lumMod val="50000"/>
            </a:schemeClr>
          </a:solidFill>
          <a:latin typeface="Proxima Nova Regular"/>
          <a:ea typeface="+mj-ea"/>
          <a:cs typeface="Proxima Nova Regular"/>
        </a:defRPr>
      </a:lvl1pPr>
    </p:titleStyle>
    <p:bodyStyle>
      <a:lvl1pPr marL="342900" indent="-342900" algn="l" defTabSz="457200" rtl="0" eaLnBrk="1" latinLnBrk="0" hangingPunct="1">
        <a:spcBef>
          <a:spcPts val="900"/>
        </a:spcBef>
        <a:buFont typeface="Arial"/>
        <a:buChar char="•"/>
        <a:defRPr sz="2400" kern="1200">
          <a:solidFill>
            <a:schemeClr val="bg1">
              <a:lumMod val="50000"/>
            </a:schemeClr>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rgbClr val="149E3D"/>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5007229"/>
      </p:ext>
    </p:extLst>
  </p:cSld>
  <p:clrMap bg1="lt1" tx1="dk1" bg2="lt2" tx2="dk2" accent1="accent1" accent2="accent2" accent3="accent3" accent4="accent4" accent5="accent5" accent6="accent6" hlink="hlink" folHlink="folHlink"/>
  <p:sldLayoutIdLst>
    <p:sldLayoutId id="2147483952" r:id="rId1"/>
    <p:sldLayoutId id="214748395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rgbClr val="00AA4E"/>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2633328"/>
      </p:ext>
    </p:extLst>
  </p:cSld>
  <p:clrMap bg1="lt1" tx1="dk1" bg2="lt2" tx2="dk2" accent1="accent1" accent2="accent2" accent3="accent3" accent4="accent4" accent5="accent5" accent6="accent6" hlink="hlink" folHlink="folHlink"/>
  <p:sldLayoutIdLst>
    <p:sldLayoutId id="214748401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rgbClr val="00AA4E"/>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8847839"/>
      </p:ext>
    </p:extLst>
  </p:cSld>
  <p:clrMap bg1="lt1" tx1="dk1" bg2="lt2" tx2="dk2" accent1="accent1" accent2="accent2" accent3="accent3" accent4="accent4" accent5="accent5" accent6="accent6" hlink="hlink" folHlink="folHlink"/>
  <p:sldLayoutIdLst>
    <p:sldLayoutId id="2147484022" r:id="rId1"/>
    <p:sldLayoutId id="2147484024"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4985942"/>
      </p:ext>
    </p:extLst>
  </p:cSld>
  <p:clrMap bg1="lt1" tx1="dk1" bg2="lt2" tx2="dk2" accent1="accent1" accent2="accent2" accent3="accent3" accent4="accent4" accent5="accent5" accent6="accent6" hlink="hlink" folHlink="folHlink"/>
  <p:sldLayoutIdLst>
    <p:sldLayoutId id="2147484059" r:id="rId1"/>
    <p:sldLayoutId id="2147484060" r:id="rId2"/>
    <p:sldLayoutId id="2147484061" r:id="rId3"/>
    <p:sldLayoutId id="2147484062" r:id="rId4"/>
    <p:sldLayoutId id="2147484063" r:id="rId5"/>
    <p:sldLayoutId id="2147484064" r:id="rId6"/>
    <p:sldLayoutId id="2147484065" r:id="rId7"/>
    <p:sldLayoutId id="2147484066" r:id="rId8"/>
    <p:sldLayoutId id="2147484067" r:id="rId9"/>
    <p:sldLayoutId id="2147484068" r:id="rId10"/>
    <p:sldLayoutId id="2147484069" r:id="rId11"/>
    <p:sldLayoutId id="2147484070" r:id="rId12"/>
  </p:sldLayoutIdLst>
  <p:txStyles>
    <p:titleStyle>
      <a:lvl1pPr algn="l" defTabSz="457200" rtl="0" eaLnBrk="1" latinLnBrk="0" hangingPunct="1">
        <a:spcBef>
          <a:spcPct val="0"/>
        </a:spcBef>
        <a:buNone/>
        <a:defRPr sz="2800" kern="1200">
          <a:solidFill>
            <a:schemeClr val="bg1">
              <a:lumMod val="50000"/>
            </a:schemeClr>
          </a:solidFill>
          <a:latin typeface="Proxima Nova Regular"/>
          <a:ea typeface="+mj-ea"/>
          <a:cs typeface="Proxima Nova Regular"/>
        </a:defRPr>
      </a:lvl1pPr>
    </p:titleStyle>
    <p:bodyStyle>
      <a:lvl1pPr marL="342900" indent="-342900" algn="l" defTabSz="457200" rtl="0" eaLnBrk="1" latinLnBrk="0" hangingPunct="1">
        <a:spcBef>
          <a:spcPts val="900"/>
        </a:spcBef>
        <a:buFont typeface="Arial"/>
        <a:buChar char="•"/>
        <a:defRPr sz="2400" kern="1200">
          <a:solidFill>
            <a:schemeClr val="bg1">
              <a:lumMod val="50000"/>
            </a:schemeClr>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5607194"/>
      </p:ext>
    </p:extLst>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Lst>
  <p:txStyles>
    <p:titleStyle>
      <a:lvl1pPr algn="l" defTabSz="457200" rtl="0" eaLnBrk="1" latinLnBrk="0" hangingPunct="1">
        <a:spcBef>
          <a:spcPct val="0"/>
        </a:spcBef>
        <a:buNone/>
        <a:defRPr sz="2800" kern="1200">
          <a:solidFill>
            <a:schemeClr val="bg1">
              <a:lumMod val="50000"/>
            </a:schemeClr>
          </a:solidFill>
          <a:latin typeface="Proxima Nova Regular"/>
          <a:ea typeface="+mj-ea"/>
          <a:cs typeface="Proxima Nova Regular"/>
        </a:defRPr>
      </a:lvl1pPr>
    </p:titleStyle>
    <p:bodyStyle>
      <a:lvl1pPr marL="342900" indent="-342900" algn="l" defTabSz="457200" rtl="0" eaLnBrk="1" latinLnBrk="0" hangingPunct="1">
        <a:spcBef>
          <a:spcPts val="900"/>
        </a:spcBef>
        <a:buFont typeface="Arial"/>
        <a:buChar char="•"/>
        <a:defRPr sz="2400" kern="1200">
          <a:solidFill>
            <a:schemeClr val="bg1">
              <a:lumMod val="50000"/>
            </a:schemeClr>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7508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710" r:id="rId4"/>
    <p:sldLayoutId id="2147483664" r:id="rId5"/>
    <p:sldLayoutId id="2147483665" r:id="rId6"/>
    <p:sldLayoutId id="2147483666" r:id="rId7"/>
    <p:sldLayoutId id="2147483711" r:id="rId8"/>
    <p:sldLayoutId id="2147483667" r:id="rId9"/>
    <p:sldLayoutId id="2147483668" r:id="rId10"/>
    <p:sldLayoutId id="2147483712" r:id="rId11"/>
    <p:sldLayoutId id="2147483669" r:id="rId12"/>
  </p:sldLayoutIdLst>
  <p:txStyles>
    <p:titleStyle>
      <a:lvl1pPr algn="l" defTabSz="457200" rtl="0" eaLnBrk="1" latinLnBrk="0" hangingPunct="1">
        <a:spcBef>
          <a:spcPct val="0"/>
        </a:spcBef>
        <a:buNone/>
        <a:defRPr sz="2800" kern="1200">
          <a:solidFill>
            <a:schemeClr val="bg1">
              <a:lumMod val="50000"/>
            </a:schemeClr>
          </a:solidFill>
          <a:latin typeface="Proxima Nova Regular"/>
          <a:ea typeface="+mj-ea"/>
          <a:cs typeface="Proxima Nova Regular"/>
        </a:defRPr>
      </a:lvl1pPr>
    </p:titleStyle>
    <p:bodyStyle>
      <a:lvl1pPr marL="342900" indent="-342900" algn="l" defTabSz="457200" rtl="0" eaLnBrk="1" latinLnBrk="0" hangingPunct="1">
        <a:spcBef>
          <a:spcPts val="900"/>
        </a:spcBef>
        <a:buFont typeface="Arial"/>
        <a:buChar char="•"/>
        <a:defRPr sz="2400" kern="1200">
          <a:solidFill>
            <a:schemeClr val="bg1">
              <a:lumMod val="50000"/>
            </a:schemeClr>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71C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10423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368970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Lst>
  <p:txStyles>
    <p:titleStyle>
      <a:lvl1pPr algn="l" defTabSz="457200" rtl="0" eaLnBrk="1" latinLnBrk="0" hangingPunct="1">
        <a:spcBef>
          <a:spcPct val="0"/>
        </a:spcBef>
        <a:buNone/>
        <a:defRPr sz="2800" kern="1200">
          <a:solidFill>
            <a:schemeClr val="bg1">
              <a:lumMod val="50000"/>
            </a:schemeClr>
          </a:solidFill>
          <a:latin typeface="Proxima Nova Regular"/>
          <a:ea typeface="+mj-ea"/>
          <a:cs typeface="Proxima Nova Regular"/>
        </a:defRPr>
      </a:lvl1pPr>
    </p:titleStyle>
    <p:bodyStyle>
      <a:lvl1pPr marL="342900" indent="-342900" algn="l" defTabSz="457200" rtl="0" eaLnBrk="1" latinLnBrk="0" hangingPunct="1">
        <a:spcBef>
          <a:spcPts val="900"/>
        </a:spcBef>
        <a:buFont typeface="Arial"/>
        <a:buChar char="•"/>
        <a:defRPr sz="2400" kern="1200">
          <a:solidFill>
            <a:schemeClr val="bg1">
              <a:lumMod val="50000"/>
            </a:schemeClr>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514253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Lst>
  <p:txStyles>
    <p:titleStyle>
      <a:lvl1pPr algn="l" defTabSz="457200" rtl="0" eaLnBrk="1" latinLnBrk="0" hangingPunct="1">
        <a:spcBef>
          <a:spcPct val="0"/>
        </a:spcBef>
        <a:buNone/>
        <a:defRPr sz="2800" kern="1200">
          <a:solidFill>
            <a:schemeClr val="bg1">
              <a:lumMod val="50000"/>
            </a:schemeClr>
          </a:solidFill>
          <a:latin typeface="Proxima Nova Regular"/>
          <a:ea typeface="+mj-ea"/>
          <a:cs typeface="Proxima Nova Regular"/>
        </a:defRPr>
      </a:lvl1pPr>
    </p:titleStyle>
    <p:bodyStyle>
      <a:lvl1pPr marL="342900" indent="-342900" algn="l" defTabSz="457200" rtl="0" eaLnBrk="1" latinLnBrk="0" hangingPunct="1">
        <a:spcBef>
          <a:spcPts val="900"/>
        </a:spcBef>
        <a:buFont typeface="Arial"/>
        <a:buChar char="•"/>
        <a:defRPr sz="2400" kern="1200">
          <a:solidFill>
            <a:schemeClr val="bg1">
              <a:lumMod val="50000"/>
            </a:schemeClr>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00AA4E"/>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946894"/>
      </p:ext>
    </p:extLst>
  </p:cSld>
  <p:clrMap bg1="lt1" tx1="dk1" bg2="lt2" tx2="dk2" accent1="accent1" accent2="accent2" accent3="accent3" accent4="accent4" accent5="accent5" accent6="accent6" hlink="hlink" folHlink="folHlink"/>
  <p:sldLayoutIdLst>
    <p:sldLayoutId id="214748369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7757133"/>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Lst>
  <p:txStyles>
    <p:titleStyle>
      <a:lvl1pPr algn="l" defTabSz="457200" rtl="0" eaLnBrk="1" latinLnBrk="0" hangingPunct="1">
        <a:spcBef>
          <a:spcPct val="0"/>
        </a:spcBef>
        <a:buNone/>
        <a:defRPr sz="2800" kern="1200">
          <a:solidFill>
            <a:schemeClr val="bg1">
              <a:lumMod val="50000"/>
            </a:schemeClr>
          </a:solidFill>
          <a:latin typeface="Proxima Nova Regular"/>
          <a:ea typeface="+mj-ea"/>
          <a:cs typeface="Proxima Nova Regular"/>
        </a:defRPr>
      </a:lvl1pPr>
    </p:titleStyle>
    <p:bodyStyle>
      <a:lvl1pPr marL="342900" indent="-342900" algn="l" defTabSz="457200" rtl="0" eaLnBrk="1" latinLnBrk="0" hangingPunct="1">
        <a:spcBef>
          <a:spcPts val="900"/>
        </a:spcBef>
        <a:buFont typeface="Arial"/>
        <a:buChar char="•"/>
        <a:defRPr sz="2400" kern="1200">
          <a:solidFill>
            <a:schemeClr val="bg1">
              <a:lumMod val="50000"/>
            </a:schemeClr>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9797072"/>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Lst>
  <p:hf hdr="0" ftr="0" dt="0"/>
  <p:txStyles>
    <p:titleStyle>
      <a:lvl1pPr algn="l" defTabSz="457200" rtl="0" eaLnBrk="1" latinLnBrk="0" hangingPunct="1">
        <a:spcBef>
          <a:spcPct val="0"/>
        </a:spcBef>
        <a:buNone/>
        <a:defRPr sz="2800" kern="1200">
          <a:solidFill>
            <a:schemeClr val="bg1">
              <a:lumMod val="50000"/>
            </a:schemeClr>
          </a:solidFill>
          <a:latin typeface="Proxima Nova Regular"/>
          <a:ea typeface="+mj-ea"/>
          <a:cs typeface="Proxima Nova Regular"/>
        </a:defRPr>
      </a:lvl1pPr>
    </p:titleStyle>
    <p:bodyStyle>
      <a:lvl1pPr marL="342900" indent="-342900" algn="l" defTabSz="457200" rtl="0" eaLnBrk="1" latinLnBrk="0" hangingPunct="1">
        <a:spcBef>
          <a:spcPts val="900"/>
        </a:spcBef>
        <a:buFont typeface="Arial"/>
        <a:buChar char="•"/>
        <a:defRPr sz="2400" kern="1200">
          <a:solidFill>
            <a:schemeClr val="bg1">
              <a:lumMod val="50000"/>
            </a:schemeClr>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rgbClr val="0071C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9112096"/>
      </p:ext>
    </p:extLst>
  </p:cSld>
  <p:clrMap bg1="lt1" tx1="dk1" bg2="lt2" tx2="dk2" accent1="accent1" accent2="accent2" accent3="accent3" accent4="accent4" accent5="accent5" accent6="accent6" hlink="hlink" folHlink="folHlink"/>
  <p:sldLayoutIdLst>
    <p:sldLayoutId id="2147483846" r:id="rId1"/>
    <p:sldLayoutId id="2147483847"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1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A362"/>
        </a:solidFill>
        <a:effectLst/>
      </p:bgPr>
    </p:bg>
    <p:spTree>
      <p:nvGrpSpPr>
        <p:cNvPr id="1" name=""/>
        <p:cNvGrpSpPr/>
        <p:nvPr/>
      </p:nvGrpSpPr>
      <p:grpSpPr>
        <a:xfrm>
          <a:off x="0" y="0"/>
          <a:ext cx="0" cy="0"/>
          <a:chOff x="0" y="0"/>
          <a:chExt cx="0" cy="0"/>
        </a:xfrm>
      </p:grpSpPr>
      <p:pic>
        <p:nvPicPr>
          <p:cNvPr id="12" name="Picture 11" descr="Icon&#10;&#10;Description automatically generated">
            <a:extLst>
              <a:ext uri="{FF2B5EF4-FFF2-40B4-BE49-F238E27FC236}">
                <a16:creationId xmlns:a16="http://schemas.microsoft.com/office/drawing/2014/main" id="{6349C3AE-2938-ED4C-8599-0C389C911F96}"/>
              </a:ext>
            </a:extLst>
          </p:cNvPr>
          <p:cNvPicPr>
            <a:picLocks noChangeAspect="1"/>
          </p:cNvPicPr>
          <p:nvPr/>
        </p:nvPicPr>
        <p:blipFill>
          <a:blip r:embed="rId3">
            <a:alphaModFix amt="17000"/>
          </a:blip>
          <a:stretch>
            <a:fillRect/>
          </a:stretch>
        </p:blipFill>
        <p:spPr>
          <a:xfrm>
            <a:off x="223824" y="-702776"/>
            <a:ext cx="9027942" cy="8586014"/>
          </a:xfrm>
          <a:prstGeom prst="rect">
            <a:avLst/>
          </a:prstGeom>
          <a:effectLst/>
        </p:spPr>
      </p:pic>
      <p:sp>
        <p:nvSpPr>
          <p:cNvPr id="5" name="Title 1"/>
          <p:cNvSpPr>
            <a:spLocks noGrp="1"/>
          </p:cNvSpPr>
          <p:nvPr>
            <p:ph type="ctrTitle"/>
          </p:nvPr>
        </p:nvSpPr>
        <p:spPr>
          <a:xfrm>
            <a:off x="0" y="1026907"/>
            <a:ext cx="9144000" cy="1089203"/>
          </a:xfrm>
        </p:spPr>
        <p:txBody>
          <a:bodyPr anchor="t">
            <a:noAutofit/>
          </a:bodyPr>
          <a:lstStyle/>
          <a:p>
            <a:pPr>
              <a:lnSpc>
                <a:spcPct val="150000"/>
              </a:lnSpc>
            </a:pPr>
            <a:r>
              <a:rPr lang="en-US" sz="4000" b="1" dirty="0">
                <a:solidFill>
                  <a:srgbClr val="FFFFF4"/>
                </a:solidFill>
                <a:latin typeface="Proxima Nova Semibold" panose="02000506030000020004" pitchFamily="2" charset="0"/>
                <a:cs typeface="Proxima Nova Regular"/>
              </a:rPr>
              <a:t>Free Journey Mapping Template</a:t>
            </a:r>
            <a:br>
              <a:rPr lang="en-US" sz="4000" b="1" dirty="0">
                <a:solidFill>
                  <a:srgbClr val="FFFFF4"/>
                </a:solidFill>
                <a:latin typeface="Proxima Nova Semibold" panose="02000506030000020004" pitchFamily="2" charset="0"/>
                <a:cs typeface="Proxima Nova Regular"/>
              </a:rPr>
            </a:br>
            <a:endParaRPr lang="en-US" sz="4000" b="1" dirty="0">
              <a:solidFill>
                <a:srgbClr val="FFFFF4"/>
              </a:solidFill>
              <a:latin typeface="Proxima Nova Semibold" panose="02000506030000020004" pitchFamily="2" charset="0"/>
              <a:cs typeface="Proxima Nova Regular"/>
            </a:endParaRPr>
          </a:p>
        </p:txBody>
      </p:sp>
      <p:sp>
        <p:nvSpPr>
          <p:cNvPr id="8" name="Text Placeholder 9"/>
          <p:cNvSpPr txBox="1">
            <a:spLocks/>
          </p:cNvSpPr>
          <p:nvPr/>
        </p:nvSpPr>
        <p:spPr>
          <a:xfrm>
            <a:off x="223824" y="3926081"/>
            <a:ext cx="8001000" cy="1089203"/>
          </a:xfrm>
          <a:prstGeom prst="rect">
            <a:avLst/>
          </a:prstGeom>
        </p:spPr>
        <p:txBody>
          <a:bodyPr vert="horz" lIns="91440" tIns="45720" rIns="91440" bIns="45720" rtlCol="0" anchor="ctr"/>
          <a:lstStyle>
            <a:defPPr>
              <a:defRPr lang="en-US"/>
            </a:defPPr>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kern="1200" cap="all" baseline="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40000"/>
              </a:lnSpc>
              <a:spcBef>
                <a:spcPts val="1000"/>
              </a:spcBef>
              <a:spcAft>
                <a:spcPts val="0"/>
              </a:spcAft>
              <a:buClrTx/>
              <a:buSzTx/>
              <a:buFont typeface="Arial" panose="020B0604020202020204" pitchFamily="34" charset="0"/>
              <a:buNone/>
              <a:tabLst/>
              <a:defRPr/>
            </a:pPr>
            <a:r>
              <a:rPr kumimoji="0" lang="en-US" sz="1200" b="1" i="0" u="none" strike="noStrike" kern="1200" cap="all" spc="0" normalizeH="0" baseline="0" noProof="0" dirty="0">
                <a:ln>
                  <a:noFill/>
                </a:ln>
                <a:solidFill>
                  <a:srgbClr val="FFFFF4"/>
                </a:solidFill>
                <a:effectLst/>
                <a:uLnTx/>
                <a:uFillTx/>
                <a:latin typeface="Proxima Nova Semibold" panose="02000506030000020004" pitchFamily="2" charset="0"/>
                <a:ea typeface="+mn-ea"/>
                <a:cs typeface="Proxima Nova Regular"/>
              </a:rPr>
              <a:t>FOR LOVE &amp; PROFITS</a:t>
            </a:r>
          </a:p>
          <a:p>
            <a:pPr marL="0" marR="0" lvl="0" indent="0" algn="l" defTabSz="914400" rtl="0" eaLnBrk="1" fontAlgn="auto" latinLnBrk="0" hangingPunct="1">
              <a:lnSpc>
                <a:spcPct val="40000"/>
              </a:lnSpc>
              <a:spcBef>
                <a:spcPts val="1000"/>
              </a:spcBef>
              <a:spcAft>
                <a:spcPts val="0"/>
              </a:spcAft>
              <a:buClrTx/>
              <a:buSzTx/>
              <a:buFont typeface="Arial" panose="020B0604020202020204" pitchFamily="34" charset="0"/>
              <a:buNone/>
              <a:tabLst/>
              <a:defRPr/>
            </a:pPr>
            <a:r>
              <a:rPr kumimoji="0" lang="en-US" sz="1050" b="0" i="0" u="none" strike="noStrike" kern="1200" cap="all" spc="0" normalizeH="0" baseline="0" noProof="0" dirty="0">
                <a:ln>
                  <a:noFill/>
                </a:ln>
                <a:solidFill>
                  <a:srgbClr val="FFFFF4"/>
                </a:solidFill>
                <a:effectLst/>
                <a:uLnTx/>
                <a:uFillTx/>
                <a:latin typeface="Proxima Nova Rg" panose="02000506030000020004" pitchFamily="2" charset="0"/>
                <a:ea typeface="+mn-ea"/>
                <a:cs typeface="Proxima Nova Regular"/>
              </a:rPr>
              <a:t>CREATE CUSTOMER LOYALTY</a:t>
            </a:r>
          </a:p>
          <a:p>
            <a:pPr marL="0" marR="0" lvl="0" indent="0" algn="l" defTabSz="914400" rtl="0" eaLnBrk="1" fontAlgn="auto" latinLnBrk="0" hangingPunct="1">
              <a:lnSpc>
                <a:spcPct val="40000"/>
              </a:lnSpc>
              <a:spcBef>
                <a:spcPts val="1000"/>
              </a:spcBef>
              <a:spcAft>
                <a:spcPts val="0"/>
              </a:spcAft>
              <a:buClrTx/>
              <a:buSzTx/>
              <a:buFont typeface="Arial" panose="020B0604020202020204" pitchFamily="34" charset="0"/>
              <a:buNone/>
              <a:tabLst/>
              <a:defRPr/>
            </a:pPr>
            <a:r>
              <a:rPr kumimoji="0" lang="en-US" sz="1050" b="0" i="0" u="none" strike="noStrike" kern="1200" cap="all" spc="0" normalizeH="0" baseline="0" noProof="0" dirty="0">
                <a:ln>
                  <a:noFill/>
                </a:ln>
                <a:solidFill>
                  <a:srgbClr val="FFFFF4"/>
                </a:solidFill>
                <a:effectLst/>
                <a:uLnTx/>
                <a:uFillTx/>
                <a:latin typeface="Proxima Nova Rg" panose="02000506030000020004" pitchFamily="2" charset="0"/>
                <a:ea typeface="+mn-ea"/>
                <a:cs typeface="Proxima Nova Regular"/>
              </a:rPr>
              <a:t>DRIVE BUSINESS RESULTS</a:t>
            </a:r>
          </a:p>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US" sz="1000" b="0" i="0" u="none" strike="noStrike" kern="1200" cap="all" spc="0" normalizeH="0" baseline="0" noProof="0" dirty="0">
                <a:ln>
                  <a:noFill/>
                </a:ln>
                <a:solidFill>
                  <a:prstClr val="white">
                    <a:alpha val="55000"/>
                  </a:prstClr>
                </a:solidFill>
                <a:effectLst/>
                <a:uLnTx/>
                <a:uFillTx/>
                <a:latin typeface="Proxima Nova Rg" panose="02000506030000020004" pitchFamily="2" charset="0"/>
                <a:ea typeface="+mn-ea"/>
                <a:cs typeface="Proxima Nova Regular"/>
              </a:rPr>
              <a:t>© 2021 All rights reserved</a:t>
            </a:r>
          </a:p>
        </p:txBody>
      </p:sp>
      <p:pic>
        <p:nvPicPr>
          <p:cNvPr id="16" name="Picture 15" descr="Icon&#10;&#10;Description automatically generated">
            <a:extLst>
              <a:ext uri="{FF2B5EF4-FFF2-40B4-BE49-F238E27FC236}">
                <a16:creationId xmlns:a16="http://schemas.microsoft.com/office/drawing/2014/main" id="{BDF9C2C0-FDB7-AB43-94A6-F5150EFB44D3}"/>
              </a:ext>
            </a:extLst>
          </p:cNvPr>
          <p:cNvPicPr>
            <a:picLocks noChangeAspect="1"/>
          </p:cNvPicPr>
          <p:nvPr/>
        </p:nvPicPr>
        <p:blipFill>
          <a:blip r:embed="rId4"/>
          <a:stretch>
            <a:fillRect/>
          </a:stretch>
        </p:blipFill>
        <p:spPr>
          <a:xfrm>
            <a:off x="7210062" y="3951415"/>
            <a:ext cx="1703450" cy="1036143"/>
          </a:xfrm>
          <a:prstGeom prst="rect">
            <a:avLst/>
          </a:prstGeom>
        </p:spPr>
      </p:pic>
      <p:cxnSp>
        <p:nvCxnSpPr>
          <p:cNvPr id="18" name="Straight Connector 17">
            <a:extLst>
              <a:ext uri="{FF2B5EF4-FFF2-40B4-BE49-F238E27FC236}">
                <a16:creationId xmlns:a16="http://schemas.microsoft.com/office/drawing/2014/main" id="{85BBADA5-0663-8C47-8AA7-E0383DFE00C4}"/>
              </a:ext>
            </a:extLst>
          </p:cNvPr>
          <p:cNvCxnSpPr>
            <a:cxnSpLocks/>
          </p:cNvCxnSpPr>
          <p:nvPr/>
        </p:nvCxnSpPr>
        <p:spPr>
          <a:xfrm>
            <a:off x="4079631" y="2073907"/>
            <a:ext cx="984738" cy="0"/>
          </a:xfrm>
          <a:prstGeom prst="line">
            <a:avLst/>
          </a:prstGeom>
          <a:ln w="12700">
            <a:solidFill>
              <a:srgbClr val="FFFFF4"/>
            </a:solidFill>
          </a:ln>
          <a:effectLst/>
        </p:spPr>
        <p:style>
          <a:lnRef idx="2">
            <a:schemeClr val="accent1"/>
          </a:lnRef>
          <a:fillRef idx="0">
            <a:schemeClr val="accent1"/>
          </a:fillRef>
          <a:effectRef idx="1">
            <a:schemeClr val="accent1"/>
          </a:effectRef>
          <a:fontRef idx="minor">
            <a:schemeClr val="tx1"/>
          </a:fontRef>
        </p:style>
      </p:cxnSp>
      <p:sp>
        <p:nvSpPr>
          <p:cNvPr id="2" name="Rectangle 1">
            <a:extLst>
              <a:ext uri="{FF2B5EF4-FFF2-40B4-BE49-F238E27FC236}">
                <a16:creationId xmlns:a16="http://schemas.microsoft.com/office/drawing/2014/main" id="{91DA0572-2A45-914D-A779-94EC771E24FF}"/>
              </a:ext>
            </a:extLst>
          </p:cNvPr>
          <p:cNvSpPr/>
          <p:nvPr/>
        </p:nvSpPr>
        <p:spPr>
          <a:xfrm>
            <a:off x="3258179" y="2259493"/>
            <a:ext cx="2627642" cy="369332"/>
          </a:xfrm>
          <a:prstGeom prst="rect">
            <a:avLst/>
          </a:prstGeom>
        </p:spPr>
        <p:txBody>
          <a:bodyPr wrap="none">
            <a:spAutoFit/>
          </a:bodyPr>
          <a:lstStyle/>
          <a:p>
            <a:r>
              <a:rPr lang="en-US" b="1" dirty="0">
                <a:solidFill>
                  <a:srgbClr val="FFFFF4"/>
                </a:solidFill>
                <a:latin typeface="Proxima Nova Semibold" panose="02000506030000020004" pitchFamily="2" charset="0"/>
                <a:cs typeface="Proxima Nova Regular"/>
              </a:rPr>
              <a:t>Updated: January 2022</a:t>
            </a:r>
            <a:endParaRPr lang="en-US" dirty="0"/>
          </a:p>
        </p:txBody>
      </p:sp>
    </p:spTree>
    <p:extLst>
      <p:ext uri="{BB962C8B-B14F-4D97-AF65-F5344CB8AC3E}">
        <p14:creationId xmlns:p14="http://schemas.microsoft.com/office/powerpoint/2010/main" val="119788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4"/>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F1837A3-78DC-9747-9D13-055245E64EDE}"/>
              </a:ext>
            </a:extLst>
          </p:cNvPr>
          <p:cNvSpPr txBox="1">
            <a:spLocks/>
          </p:cNvSpPr>
          <p:nvPr/>
        </p:nvSpPr>
        <p:spPr>
          <a:xfrm>
            <a:off x="500588" y="286187"/>
            <a:ext cx="7239155" cy="980547"/>
          </a:xfrm>
          <a:prstGeom prst="rect">
            <a:avLst/>
          </a:prstGeom>
        </p:spPr>
        <p:txBody>
          <a:bodyPr wrap="square" lIns="91440" tIns="45720" rIns="91440" bIns="45720">
            <a:noAutofit/>
          </a:bodyPr>
          <a:lstStyle>
            <a:lvl1pPr algn="l" defTabSz="457200" rtl="0" eaLnBrk="1" latinLnBrk="0" hangingPunct="1">
              <a:spcBef>
                <a:spcPct val="0"/>
              </a:spcBef>
              <a:buNone/>
              <a:defRPr sz="2800" kern="1200">
                <a:solidFill>
                  <a:srgbClr val="B2B2B2"/>
                </a:solidFill>
                <a:latin typeface="Proxima Nova Regular"/>
                <a:ea typeface="+mj-ea"/>
                <a:cs typeface="Proxima Nova Regular"/>
              </a:defRPr>
            </a:lvl1pPr>
          </a:lstStyle>
          <a:p>
            <a:pPr>
              <a:defRPr/>
            </a:pPr>
            <a:r>
              <a:rPr lang="en-US" b="1" dirty="0">
                <a:solidFill>
                  <a:srgbClr val="F14A45"/>
                </a:solidFill>
                <a:latin typeface="Proxima Nova Rg" panose="02000506030000020004" pitchFamily="2" charset="0"/>
              </a:rPr>
              <a:t>If you like this free template, you’ll love our </a:t>
            </a:r>
            <a:r>
              <a:rPr kumimoji="0" lang="en-US" sz="2800" b="1" i="0" u="none" strike="noStrike" kern="1200" cap="none" spc="0" normalizeH="0" baseline="0" noProof="0" dirty="0">
                <a:ln>
                  <a:noFill/>
                </a:ln>
                <a:solidFill>
                  <a:srgbClr val="F14A45"/>
                </a:solidFill>
                <a:effectLst/>
                <a:uLnTx/>
                <a:uFillTx/>
                <a:latin typeface="Proxima Nova Rg" panose="02000506030000020004" pitchFamily="2" charset="0"/>
                <a:ea typeface="+mj-ea"/>
              </a:rPr>
              <a:t>Journey Mapping Master Toolkit</a:t>
            </a:r>
          </a:p>
        </p:txBody>
      </p:sp>
      <p:sp>
        <p:nvSpPr>
          <p:cNvPr id="4" name="Content Placeholder 2">
            <a:extLst>
              <a:ext uri="{FF2B5EF4-FFF2-40B4-BE49-F238E27FC236}">
                <a16:creationId xmlns:a16="http://schemas.microsoft.com/office/drawing/2014/main" id="{1A8F054A-AF68-9949-8EBD-669A30F16654}"/>
              </a:ext>
            </a:extLst>
          </p:cNvPr>
          <p:cNvSpPr txBox="1">
            <a:spLocks/>
          </p:cNvSpPr>
          <p:nvPr/>
        </p:nvSpPr>
        <p:spPr>
          <a:xfrm>
            <a:off x="500588" y="1221549"/>
            <a:ext cx="7729012" cy="849563"/>
          </a:xfrm>
          <a:prstGeom prst="rect">
            <a:avLst/>
          </a:prstGeom>
        </p:spPr>
        <p:txBody>
          <a:bodyPr lIns="91440" tIns="45720" rIns="91440" bIns="45720">
            <a:noAutofit/>
          </a:bodyPr>
          <a:lstStyle>
            <a:lvl1pPr marL="0" indent="0" algn="l" defTabSz="457200" rtl="0" eaLnBrk="1" latinLnBrk="0" hangingPunct="1">
              <a:spcBef>
                <a:spcPts val="900"/>
              </a:spcBef>
              <a:buSzPct val="125000"/>
              <a:buFontTx/>
              <a:buNone/>
              <a:defRPr sz="2400" kern="1200">
                <a:solidFill>
                  <a:srgbClr val="149E3D"/>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20000"/>
              </a:lnSpc>
              <a:spcBef>
                <a:spcPts val="0"/>
              </a:spcBef>
              <a:buClr>
                <a:srgbClr val="000000"/>
              </a:buClr>
              <a:buSzPts val="1500"/>
              <a:defRPr/>
            </a:pPr>
            <a:r>
              <a:rPr lang="en-US" sz="1600" b="1" dirty="0">
                <a:solidFill>
                  <a:srgbClr val="142F5D"/>
                </a:solidFill>
                <a:latin typeface="Proxima Nova Semibold" panose="02000506030000020004" pitchFamily="2" charset="0"/>
              </a:rPr>
              <a:t>Our toolkit is the only online solution to combine the expert instruction, proven step-by-step process, and ready-to-use tools you need to create effective maps.</a:t>
            </a:r>
          </a:p>
        </p:txBody>
      </p:sp>
      <p:grpSp>
        <p:nvGrpSpPr>
          <p:cNvPr id="2" name="Group 1">
            <a:extLst>
              <a:ext uri="{FF2B5EF4-FFF2-40B4-BE49-F238E27FC236}">
                <a16:creationId xmlns:a16="http://schemas.microsoft.com/office/drawing/2014/main" id="{42ABD934-0118-F84D-9E39-CD9EB9066FE1}"/>
              </a:ext>
            </a:extLst>
          </p:cNvPr>
          <p:cNvGrpSpPr/>
          <p:nvPr/>
        </p:nvGrpSpPr>
        <p:grpSpPr>
          <a:xfrm>
            <a:off x="304801" y="2025926"/>
            <a:ext cx="2333217" cy="849563"/>
            <a:chOff x="304801" y="1960610"/>
            <a:chExt cx="2333217" cy="849563"/>
          </a:xfrm>
        </p:grpSpPr>
        <p:sp>
          <p:nvSpPr>
            <p:cNvPr id="5" name="Content Placeholder 2">
              <a:extLst>
                <a:ext uri="{FF2B5EF4-FFF2-40B4-BE49-F238E27FC236}">
                  <a16:creationId xmlns:a16="http://schemas.microsoft.com/office/drawing/2014/main" id="{3BABBB90-E128-614E-BE38-F85DCD40D0F7}"/>
                </a:ext>
              </a:extLst>
            </p:cNvPr>
            <p:cNvSpPr txBox="1">
              <a:spLocks/>
            </p:cNvSpPr>
            <p:nvPr/>
          </p:nvSpPr>
          <p:spPr>
            <a:xfrm>
              <a:off x="810165" y="1960610"/>
              <a:ext cx="1827853" cy="849563"/>
            </a:xfrm>
            <a:prstGeom prst="rect">
              <a:avLst/>
            </a:prstGeom>
          </p:spPr>
          <p:txBody>
            <a:bodyPr lIns="91440" tIns="45720" rIns="91440" bIns="45720" anchor="ctr">
              <a:noAutofit/>
            </a:bodyPr>
            <a:lstStyle>
              <a:lvl1pPr marL="0" indent="0" algn="l" defTabSz="457200" rtl="0" eaLnBrk="1" latinLnBrk="0" hangingPunct="1">
                <a:spcBef>
                  <a:spcPts val="900"/>
                </a:spcBef>
                <a:buSzPct val="125000"/>
                <a:buFontTx/>
                <a:buNone/>
                <a:defRPr sz="2400" kern="1200">
                  <a:solidFill>
                    <a:srgbClr val="149E3D"/>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buClr>
                  <a:srgbClr val="000000"/>
                </a:buClr>
                <a:buSzPts val="1500"/>
                <a:defRPr/>
              </a:pPr>
              <a:r>
                <a:rPr lang="en-US" sz="1800" b="1" dirty="0">
                  <a:solidFill>
                    <a:srgbClr val="142F5D"/>
                  </a:solidFill>
                  <a:latin typeface="Proxima Nova Semibold" panose="02000506030000020004" pitchFamily="2" charset="0"/>
                </a:rPr>
                <a:t>Leapfrog over inefficiencies</a:t>
              </a:r>
            </a:p>
          </p:txBody>
        </p:sp>
        <p:pic>
          <p:nvPicPr>
            <p:cNvPr id="1026" name="Picture 2">
              <a:extLst>
                <a:ext uri="{FF2B5EF4-FFF2-40B4-BE49-F238E27FC236}">
                  <a16:creationId xmlns:a16="http://schemas.microsoft.com/office/drawing/2014/main" id="{8F5137B2-961C-9A41-A3DE-B5168DAA79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1" y="2176252"/>
              <a:ext cx="418279" cy="41827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oup 5">
            <a:extLst>
              <a:ext uri="{FF2B5EF4-FFF2-40B4-BE49-F238E27FC236}">
                <a16:creationId xmlns:a16="http://schemas.microsoft.com/office/drawing/2014/main" id="{07CB2079-D5E7-4245-A0F6-34DCA246E664}"/>
              </a:ext>
            </a:extLst>
          </p:cNvPr>
          <p:cNvGrpSpPr/>
          <p:nvPr/>
        </p:nvGrpSpPr>
        <p:grpSpPr>
          <a:xfrm>
            <a:off x="3704748" y="2025926"/>
            <a:ext cx="2039305" cy="849563"/>
            <a:chOff x="3610382" y="1960610"/>
            <a:chExt cx="2039305" cy="849563"/>
          </a:xfrm>
        </p:grpSpPr>
        <p:sp>
          <p:nvSpPr>
            <p:cNvPr id="8" name="Content Placeholder 2">
              <a:extLst>
                <a:ext uri="{FF2B5EF4-FFF2-40B4-BE49-F238E27FC236}">
                  <a16:creationId xmlns:a16="http://schemas.microsoft.com/office/drawing/2014/main" id="{EBB4F54B-A362-E14C-854D-81FDE668AED1}"/>
                </a:ext>
              </a:extLst>
            </p:cNvPr>
            <p:cNvSpPr txBox="1">
              <a:spLocks/>
            </p:cNvSpPr>
            <p:nvPr/>
          </p:nvSpPr>
          <p:spPr>
            <a:xfrm>
              <a:off x="4115747" y="1960610"/>
              <a:ext cx="1533940" cy="849563"/>
            </a:xfrm>
            <a:prstGeom prst="rect">
              <a:avLst/>
            </a:prstGeom>
          </p:spPr>
          <p:txBody>
            <a:bodyPr lIns="91440" tIns="45720" rIns="91440" bIns="45720" anchor="ctr">
              <a:noAutofit/>
            </a:bodyPr>
            <a:lstStyle>
              <a:lvl1pPr marL="0" indent="0" algn="l" defTabSz="457200" rtl="0" eaLnBrk="1" latinLnBrk="0" hangingPunct="1">
                <a:spcBef>
                  <a:spcPts val="900"/>
                </a:spcBef>
                <a:buSzPct val="125000"/>
                <a:buFontTx/>
                <a:buNone/>
                <a:defRPr sz="2400" kern="1200">
                  <a:solidFill>
                    <a:srgbClr val="149E3D"/>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buClr>
                  <a:srgbClr val="000000"/>
                </a:buClr>
                <a:buSzPts val="1500"/>
                <a:defRPr/>
              </a:pPr>
              <a:r>
                <a:rPr lang="en-US" sz="1800" b="1" dirty="0">
                  <a:solidFill>
                    <a:srgbClr val="142F5D"/>
                  </a:solidFill>
                  <a:latin typeface="Proxima Nova Semibold" panose="02000506030000020004" pitchFamily="2" charset="0"/>
                </a:rPr>
                <a:t>Reduce Costs</a:t>
              </a:r>
            </a:p>
          </p:txBody>
        </p:sp>
        <p:pic>
          <p:nvPicPr>
            <p:cNvPr id="9" name="Picture 2">
              <a:extLst>
                <a:ext uri="{FF2B5EF4-FFF2-40B4-BE49-F238E27FC236}">
                  <a16:creationId xmlns:a16="http://schemas.microsoft.com/office/drawing/2014/main" id="{F77B694D-4181-F24B-BAD0-10B869370A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0382" y="2176252"/>
              <a:ext cx="418279" cy="41827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 name="Group 14">
            <a:extLst>
              <a:ext uri="{FF2B5EF4-FFF2-40B4-BE49-F238E27FC236}">
                <a16:creationId xmlns:a16="http://schemas.microsoft.com/office/drawing/2014/main" id="{64BD3C12-C7BD-7542-8E92-637F3957B306}"/>
              </a:ext>
            </a:extLst>
          </p:cNvPr>
          <p:cNvGrpSpPr/>
          <p:nvPr/>
        </p:nvGrpSpPr>
        <p:grpSpPr>
          <a:xfrm>
            <a:off x="6810783" y="2025926"/>
            <a:ext cx="2333217" cy="849563"/>
            <a:chOff x="6810783" y="1960610"/>
            <a:chExt cx="2333217" cy="849563"/>
          </a:xfrm>
        </p:grpSpPr>
        <p:sp>
          <p:nvSpPr>
            <p:cNvPr id="10" name="Content Placeholder 2">
              <a:extLst>
                <a:ext uri="{FF2B5EF4-FFF2-40B4-BE49-F238E27FC236}">
                  <a16:creationId xmlns:a16="http://schemas.microsoft.com/office/drawing/2014/main" id="{F56E068C-C38D-644C-AC5A-6C80E02C032D}"/>
                </a:ext>
              </a:extLst>
            </p:cNvPr>
            <p:cNvSpPr txBox="1">
              <a:spLocks/>
            </p:cNvSpPr>
            <p:nvPr/>
          </p:nvSpPr>
          <p:spPr>
            <a:xfrm>
              <a:off x="7316147" y="1960610"/>
              <a:ext cx="1827853" cy="849563"/>
            </a:xfrm>
            <a:prstGeom prst="rect">
              <a:avLst/>
            </a:prstGeom>
          </p:spPr>
          <p:txBody>
            <a:bodyPr lIns="91440" tIns="45720" rIns="91440" bIns="45720" anchor="ctr">
              <a:noAutofit/>
            </a:bodyPr>
            <a:lstStyle>
              <a:lvl1pPr marL="0" indent="0" algn="l" defTabSz="457200" rtl="0" eaLnBrk="1" latinLnBrk="0" hangingPunct="1">
                <a:spcBef>
                  <a:spcPts val="900"/>
                </a:spcBef>
                <a:buSzPct val="125000"/>
                <a:buFontTx/>
                <a:buNone/>
                <a:defRPr sz="2400" kern="1200">
                  <a:solidFill>
                    <a:srgbClr val="149E3D"/>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buClr>
                  <a:srgbClr val="000000"/>
                </a:buClr>
                <a:buSzPts val="1500"/>
                <a:defRPr/>
              </a:pPr>
              <a:r>
                <a:rPr lang="en-US" sz="1800" b="1" dirty="0">
                  <a:solidFill>
                    <a:srgbClr val="142F5D"/>
                  </a:solidFill>
                  <a:latin typeface="Proxima Nova Semibold" panose="02000506030000020004" pitchFamily="2" charset="0"/>
                </a:rPr>
                <a:t>Scale up efficiently</a:t>
              </a:r>
            </a:p>
          </p:txBody>
        </p:sp>
        <p:pic>
          <p:nvPicPr>
            <p:cNvPr id="11" name="Picture 2">
              <a:extLst>
                <a:ext uri="{FF2B5EF4-FFF2-40B4-BE49-F238E27FC236}">
                  <a16:creationId xmlns:a16="http://schemas.microsoft.com/office/drawing/2014/main" id="{EBA42687-20CD-F246-AFBC-92076B3160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0783" y="2176252"/>
              <a:ext cx="418279" cy="418279"/>
            </a:xfrm>
            <a:prstGeom prst="rect">
              <a:avLst/>
            </a:prstGeom>
            <a:noFill/>
            <a:extLst>
              <a:ext uri="{909E8E84-426E-40DD-AFC4-6F175D3DCCD1}">
                <a14:hiddenFill xmlns:a14="http://schemas.microsoft.com/office/drawing/2010/main">
                  <a:solidFill>
                    <a:srgbClr val="FFFFFF"/>
                  </a:solidFill>
                </a14:hiddenFill>
              </a:ext>
            </a:extLst>
          </p:spPr>
        </p:pic>
      </p:grpSp>
      <p:sp>
        <p:nvSpPr>
          <p:cNvPr id="12" name="Content Placeholder 2">
            <a:extLst>
              <a:ext uri="{FF2B5EF4-FFF2-40B4-BE49-F238E27FC236}">
                <a16:creationId xmlns:a16="http://schemas.microsoft.com/office/drawing/2014/main" id="{AB58102D-A01D-7D42-A858-1E02CEBCC136}"/>
              </a:ext>
            </a:extLst>
          </p:cNvPr>
          <p:cNvSpPr txBox="1">
            <a:spLocks/>
          </p:cNvSpPr>
          <p:nvPr/>
        </p:nvSpPr>
        <p:spPr>
          <a:xfrm>
            <a:off x="228444" y="2794676"/>
            <a:ext cx="3150485" cy="2348824"/>
          </a:xfrm>
          <a:prstGeom prst="rect">
            <a:avLst/>
          </a:prstGeom>
        </p:spPr>
        <p:txBody>
          <a:bodyPr lIns="91440" tIns="45720" rIns="91440" bIns="45720">
            <a:noAutofit/>
          </a:bodyPr>
          <a:lstStyle>
            <a:lvl1pPr marL="0" indent="0" algn="l" defTabSz="457200" rtl="0" eaLnBrk="1" latinLnBrk="0" hangingPunct="1">
              <a:spcBef>
                <a:spcPts val="900"/>
              </a:spcBef>
              <a:buSzPct val="125000"/>
              <a:buFontTx/>
              <a:buNone/>
              <a:defRPr sz="2400" kern="1200">
                <a:solidFill>
                  <a:srgbClr val="149E3D"/>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20000"/>
              </a:lnSpc>
              <a:spcBef>
                <a:spcPts val="0"/>
              </a:spcBef>
              <a:buClr>
                <a:srgbClr val="000000"/>
              </a:buClr>
              <a:buSzPts val="1500"/>
              <a:defRPr/>
            </a:pPr>
            <a:r>
              <a:rPr lang="en-US" sz="1100" dirty="0">
                <a:solidFill>
                  <a:srgbClr val="142F5D"/>
                </a:solidFill>
                <a:latin typeface="Proxima Nova Rg" panose="02000506030000020004" pitchFamily="2" charset="0"/>
              </a:rPr>
              <a:t>The tools, templates, and processes included in the Toolkit are the same ones we’ve been using for years on our own successful client engagements. That means you don’t have to reinvent the wheel or second guess your steps. Instead, you’ll move quickly and confidently using resources that have been developed and tested by the experts at Bodine &amp; Co.</a:t>
            </a:r>
          </a:p>
        </p:txBody>
      </p:sp>
      <p:sp>
        <p:nvSpPr>
          <p:cNvPr id="13" name="Content Placeholder 2">
            <a:extLst>
              <a:ext uri="{FF2B5EF4-FFF2-40B4-BE49-F238E27FC236}">
                <a16:creationId xmlns:a16="http://schemas.microsoft.com/office/drawing/2014/main" id="{422CB95A-F3E8-3948-8AFB-18D7D3D89ABA}"/>
              </a:ext>
            </a:extLst>
          </p:cNvPr>
          <p:cNvSpPr txBox="1">
            <a:spLocks/>
          </p:cNvSpPr>
          <p:nvPr/>
        </p:nvSpPr>
        <p:spPr>
          <a:xfrm>
            <a:off x="3626837" y="2794676"/>
            <a:ext cx="2773963" cy="2348824"/>
          </a:xfrm>
          <a:prstGeom prst="rect">
            <a:avLst/>
          </a:prstGeom>
        </p:spPr>
        <p:txBody>
          <a:bodyPr lIns="91440" tIns="45720" rIns="91440" bIns="45720">
            <a:noAutofit/>
          </a:bodyPr>
          <a:lstStyle>
            <a:lvl1pPr marL="0" indent="0" algn="l" defTabSz="457200" rtl="0" eaLnBrk="1" latinLnBrk="0" hangingPunct="1">
              <a:spcBef>
                <a:spcPts val="900"/>
              </a:spcBef>
              <a:buSzPct val="125000"/>
              <a:buFontTx/>
              <a:buNone/>
              <a:defRPr sz="2400" kern="1200">
                <a:solidFill>
                  <a:srgbClr val="149E3D"/>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20000"/>
              </a:lnSpc>
              <a:spcBef>
                <a:spcPts val="0"/>
              </a:spcBef>
              <a:buClr>
                <a:srgbClr val="000000"/>
              </a:buClr>
              <a:buSzPts val="1500"/>
              <a:defRPr/>
            </a:pPr>
            <a:r>
              <a:rPr lang="en-US" sz="1100" dirty="0">
                <a:solidFill>
                  <a:srgbClr val="142F5D"/>
                </a:solidFill>
                <a:latin typeface="Proxima Nova Rg" panose="02000506030000020004" pitchFamily="2" charset="0"/>
              </a:rPr>
              <a:t>A single journey mapping project with an outside consultant can easily run north of six figures. At a fraction of that price, our Toolkit delivers a ready-to-use and repeatable system to launch or expand your journey mapping efforts — and an entire year to create unlimited maps for your organization.</a:t>
            </a:r>
          </a:p>
        </p:txBody>
      </p:sp>
      <p:sp>
        <p:nvSpPr>
          <p:cNvPr id="14" name="Content Placeholder 2">
            <a:extLst>
              <a:ext uri="{FF2B5EF4-FFF2-40B4-BE49-F238E27FC236}">
                <a16:creationId xmlns:a16="http://schemas.microsoft.com/office/drawing/2014/main" id="{237306BB-E2E8-E14B-9F69-DA9CE68848CF}"/>
              </a:ext>
            </a:extLst>
          </p:cNvPr>
          <p:cNvSpPr txBox="1">
            <a:spLocks/>
          </p:cNvSpPr>
          <p:nvPr/>
        </p:nvSpPr>
        <p:spPr>
          <a:xfrm>
            <a:off x="6726957" y="2794676"/>
            <a:ext cx="2188600" cy="2348824"/>
          </a:xfrm>
          <a:prstGeom prst="rect">
            <a:avLst/>
          </a:prstGeom>
        </p:spPr>
        <p:txBody>
          <a:bodyPr lIns="91440" tIns="45720" rIns="91440" bIns="45720">
            <a:noAutofit/>
          </a:bodyPr>
          <a:lstStyle>
            <a:lvl1pPr marL="0" indent="0" algn="l" defTabSz="457200" rtl="0" eaLnBrk="1" latinLnBrk="0" hangingPunct="1">
              <a:spcBef>
                <a:spcPts val="900"/>
              </a:spcBef>
              <a:buSzPct val="125000"/>
              <a:buFontTx/>
              <a:buNone/>
              <a:defRPr sz="2400" kern="1200">
                <a:solidFill>
                  <a:srgbClr val="149E3D"/>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20000"/>
              </a:lnSpc>
              <a:spcBef>
                <a:spcPts val="0"/>
              </a:spcBef>
              <a:buClr>
                <a:srgbClr val="000000"/>
              </a:buClr>
              <a:buSzPts val="1500"/>
              <a:defRPr/>
            </a:pPr>
            <a:r>
              <a:rPr lang="en-US" sz="1100" dirty="0">
                <a:solidFill>
                  <a:srgbClr val="142F5D"/>
                </a:solidFill>
                <a:latin typeface="Proxima Nova Rg" panose="02000506030000020004" pitchFamily="2" charset="0"/>
              </a:rPr>
              <a:t>The Journey Mapping Master Toolkit enables you to effectively equip many members of your team — wherever they’re located — while ensuring companywide standardization of processes and outputs.</a:t>
            </a:r>
          </a:p>
        </p:txBody>
      </p:sp>
      <p:sp>
        <p:nvSpPr>
          <p:cNvPr id="16" name="Rectangle 15">
            <a:extLst>
              <a:ext uri="{FF2B5EF4-FFF2-40B4-BE49-F238E27FC236}">
                <a16:creationId xmlns:a16="http://schemas.microsoft.com/office/drawing/2014/main" id="{A4FDED24-E9CD-B846-AE5B-D7E016C35897}"/>
              </a:ext>
            </a:extLst>
          </p:cNvPr>
          <p:cNvSpPr/>
          <p:nvPr/>
        </p:nvSpPr>
        <p:spPr>
          <a:xfrm>
            <a:off x="5078284" y="4673084"/>
            <a:ext cx="3959738" cy="369332"/>
          </a:xfrm>
          <a:prstGeom prst="rect">
            <a:avLst/>
          </a:prstGeom>
        </p:spPr>
        <p:txBody>
          <a:bodyPr wrap="none">
            <a:spAutoFit/>
          </a:bodyPr>
          <a:lstStyle/>
          <a:p>
            <a:pPr algn="r"/>
            <a:r>
              <a:rPr lang="en-US" dirty="0">
                <a:solidFill>
                  <a:srgbClr val="00A362"/>
                </a:solidFill>
                <a:latin typeface="Proxima Nova Medium" panose="02000506030000020004" pitchFamily="2" charset="0"/>
              </a:rPr>
              <a:t>Learn more at </a:t>
            </a:r>
            <a:r>
              <a:rPr lang="en-US" dirty="0" err="1">
                <a:solidFill>
                  <a:srgbClr val="00A362"/>
                </a:solidFill>
                <a:latin typeface="Proxima Nova Medium" panose="02000506030000020004" pitchFamily="2" charset="0"/>
              </a:rPr>
              <a:t>kerrybodine.com</a:t>
            </a:r>
            <a:r>
              <a:rPr lang="en-US" dirty="0">
                <a:solidFill>
                  <a:srgbClr val="00A362"/>
                </a:solidFill>
                <a:latin typeface="Proxima Nova Medium" panose="02000506030000020004" pitchFamily="2" charset="0"/>
              </a:rPr>
              <a:t>/</a:t>
            </a:r>
            <a:r>
              <a:rPr lang="en-US" dirty="0" err="1">
                <a:solidFill>
                  <a:srgbClr val="00A362"/>
                </a:solidFill>
                <a:latin typeface="Proxima Nova Medium" panose="02000506030000020004" pitchFamily="2" charset="0"/>
              </a:rPr>
              <a:t>jmmt</a:t>
            </a:r>
            <a:endParaRPr lang="en-US" dirty="0">
              <a:solidFill>
                <a:srgbClr val="00A362"/>
              </a:solidFill>
              <a:latin typeface="Proxima Nova Medium" panose="02000506030000020004" pitchFamily="2" charset="0"/>
            </a:endParaRPr>
          </a:p>
        </p:txBody>
      </p:sp>
    </p:spTree>
    <p:extLst>
      <p:ext uri="{BB962C8B-B14F-4D97-AF65-F5344CB8AC3E}">
        <p14:creationId xmlns:p14="http://schemas.microsoft.com/office/powerpoint/2010/main" val="708884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4"/>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A1D0ADA2-6BD7-4443-A39E-491CB976F519}"/>
              </a:ext>
            </a:extLst>
          </p:cNvPr>
          <p:cNvSpPr txBox="1">
            <a:spLocks/>
          </p:cNvSpPr>
          <p:nvPr/>
        </p:nvSpPr>
        <p:spPr>
          <a:xfrm>
            <a:off x="500588" y="283749"/>
            <a:ext cx="8142824" cy="980547"/>
          </a:xfrm>
          <a:prstGeom prst="rect">
            <a:avLst/>
          </a:prstGeom>
        </p:spPr>
        <p:txBody>
          <a:bodyPr wrap="square" lIns="91440" tIns="45720" rIns="91440" bIns="45720">
            <a:noAutofit/>
          </a:bodyPr>
          <a:lstStyle>
            <a:lvl1pPr algn="l" defTabSz="457200" rtl="0" eaLnBrk="1" latinLnBrk="0" hangingPunct="1">
              <a:spcBef>
                <a:spcPct val="0"/>
              </a:spcBef>
              <a:buNone/>
              <a:defRPr sz="2800" kern="1200">
                <a:solidFill>
                  <a:srgbClr val="B2B2B2"/>
                </a:solidFill>
                <a:latin typeface="Proxima Nova Regular"/>
                <a:ea typeface="+mj-ea"/>
                <a:cs typeface="Proxima Nova Regular"/>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F14A45"/>
                </a:solidFill>
                <a:effectLst/>
                <a:uLnTx/>
                <a:uFillTx/>
                <a:latin typeface="Proxima Nova Rg" panose="02000506030000020004" pitchFamily="2" charset="0"/>
                <a:ea typeface="+mj-ea"/>
              </a:rPr>
              <a:t>Bodine &amp; Co. Journey Transformation Services</a:t>
            </a:r>
          </a:p>
        </p:txBody>
      </p:sp>
      <p:sp>
        <p:nvSpPr>
          <p:cNvPr id="12" name="Rectangle 11">
            <a:extLst>
              <a:ext uri="{FF2B5EF4-FFF2-40B4-BE49-F238E27FC236}">
                <a16:creationId xmlns:a16="http://schemas.microsoft.com/office/drawing/2014/main" id="{949AC971-866D-4A4F-9513-21FDF7BEFA1E}"/>
              </a:ext>
            </a:extLst>
          </p:cNvPr>
          <p:cNvSpPr/>
          <p:nvPr/>
        </p:nvSpPr>
        <p:spPr>
          <a:xfrm>
            <a:off x="3690083" y="4673084"/>
            <a:ext cx="5347939" cy="369332"/>
          </a:xfrm>
          <a:prstGeom prst="rect">
            <a:avLst/>
          </a:prstGeom>
        </p:spPr>
        <p:txBody>
          <a:bodyPr wrap="none">
            <a:spAutoFit/>
          </a:bodyPr>
          <a:lstStyle/>
          <a:p>
            <a:pPr algn="r"/>
            <a:r>
              <a:rPr lang="en-US" dirty="0">
                <a:solidFill>
                  <a:srgbClr val="00A362"/>
                </a:solidFill>
                <a:latin typeface="Proxima Nova Medium" panose="02000506030000020004" pitchFamily="2" charset="0"/>
              </a:rPr>
              <a:t>Learn more at </a:t>
            </a:r>
            <a:r>
              <a:rPr lang="en-US" dirty="0" err="1">
                <a:solidFill>
                  <a:srgbClr val="00A362"/>
                </a:solidFill>
                <a:latin typeface="Proxima Nova Medium" panose="02000506030000020004" pitchFamily="2" charset="0"/>
              </a:rPr>
              <a:t>kerrybodine.com</a:t>
            </a:r>
            <a:r>
              <a:rPr lang="en-US" dirty="0">
                <a:solidFill>
                  <a:srgbClr val="00A362"/>
                </a:solidFill>
                <a:latin typeface="Proxima Nova Medium" panose="02000506030000020004" pitchFamily="2" charset="0"/>
              </a:rPr>
              <a:t>/customer-journeys</a:t>
            </a:r>
          </a:p>
        </p:txBody>
      </p:sp>
      <p:sp>
        <p:nvSpPr>
          <p:cNvPr id="15" name="Content Placeholder 2">
            <a:extLst>
              <a:ext uri="{FF2B5EF4-FFF2-40B4-BE49-F238E27FC236}">
                <a16:creationId xmlns:a16="http://schemas.microsoft.com/office/drawing/2014/main" id="{C9894DB1-1741-ED4B-B2D0-F20B4D907A9F}"/>
              </a:ext>
            </a:extLst>
          </p:cNvPr>
          <p:cNvSpPr txBox="1">
            <a:spLocks/>
          </p:cNvSpPr>
          <p:nvPr/>
        </p:nvSpPr>
        <p:spPr>
          <a:xfrm>
            <a:off x="500588" y="824198"/>
            <a:ext cx="1827853" cy="849563"/>
          </a:xfrm>
          <a:prstGeom prst="rect">
            <a:avLst/>
          </a:prstGeom>
        </p:spPr>
        <p:txBody>
          <a:bodyPr lIns="91440" tIns="45720" rIns="91440" bIns="45720" anchor="b">
            <a:noAutofit/>
          </a:bodyPr>
          <a:lstStyle>
            <a:lvl1pPr marL="0" indent="0" algn="l" defTabSz="457200" rtl="0" eaLnBrk="1" latinLnBrk="0" hangingPunct="1">
              <a:spcBef>
                <a:spcPts val="900"/>
              </a:spcBef>
              <a:buSzPct val="125000"/>
              <a:buFontTx/>
              <a:buNone/>
              <a:defRPr sz="2400" kern="1200">
                <a:solidFill>
                  <a:srgbClr val="149E3D"/>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buClr>
                <a:srgbClr val="000000"/>
              </a:buClr>
              <a:buSzPts val="1500"/>
              <a:defRPr/>
            </a:pPr>
            <a:r>
              <a:rPr lang="en-US" sz="1800" b="1" dirty="0">
                <a:solidFill>
                  <a:srgbClr val="142F5D"/>
                </a:solidFill>
                <a:latin typeface="Proxima Nova Semibold" panose="02000506030000020004" pitchFamily="2" charset="0"/>
              </a:rPr>
              <a:t>Experience Mapping</a:t>
            </a:r>
          </a:p>
        </p:txBody>
      </p:sp>
      <p:sp>
        <p:nvSpPr>
          <p:cNvPr id="18" name="Content Placeholder 2">
            <a:extLst>
              <a:ext uri="{FF2B5EF4-FFF2-40B4-BE49-F238E27FC236}">
                <a16:creationId xmlns:a16="http://schemas.microsoft.com/office/drawing/2014/main" id="{F3090BF9-2E91-DC41-9E01-FB73A5443339}"/>
              </a:ext>
            </a:extLst>
          </p:cNvPr>
          <p:cNvSpPr txBox="1">
            <a:spLocks/>
          </p:cNvSpPr>
          <p:nvPr/>
        </p:nvSpPr>
        <p:spPr>
          <a:xfrm>
            <a:off x="3612160" y="824198"/>
            <a:ext cx="1533940" cy="849563"/>
          </a:xfrm>
          <a:prstGeom prst="rect">
            <a:avLst/>
          </a:prstGeom>
        </p:spPr>
        <p:txBody>
          <a:bodyPr lIns="91440" tIns="45720" rIns="91440" bIns="45720" anchor="b">
            <a:noAutofit/>
          </a:bodyPr>
          <a:lstStyle>
            <a:lvl1pPr marL="0" indent="0" algn="l" defTabSz="457200" rtl="0" eaLnBrk="1" latinLnBrk="0" hangingPunct="1">
              <a:spcBef>
                <a:spcPts val="900"/>
              </a:spcBef>
              <a:buSzPct val="125000"/>
              <a:buFontTx/>
              <a:buNone/>
              <a:defRPr sz="2400" kern="1200">
                <a:solidFill>
                  <a:srgbClr val="149E3D"/>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buClr>
                <a:srgbClr val="000000"/>
              </a:buClr>
              <a:buSzPts val="1500"/>
              <a:defRPr/>
            </a:pPr>
            <a:r>
              <a:rPr lang="en-US" sz="1800" b="1" dirty="0">
                <a:solidFill>
                  <a:srgbClr val="142F5D"/>
                </a:solidFill>
                <a:latin typeface="Proxima Nova Semibold" panose="02000506030000020004" pitchFamily="2" charset="0"/>
              </a:rPr>
              <a:t>Journey Management</a:t>
            </a:r>
          </a:p>
        </p:txBody>
      </p:sp>
      <p:sp>
        <p:nvSpPr>
          <p:cNvPr id="21" name="Content Placeholder 2">
            <a:extLst>
              <a:ext uri="{FF2B5EF4-FFF2-40B4-BE49-F238E27FC236}">
                <a16:creationId xmlns:a16="http://schemas.microsoft.com/office/drawing/2014/main" id="{DDABEF5E-0274-114E-958B-CD46566FAB3A}"/>
              </a:ext>
            </a:extLst>
          </p:cNvPr>
          <p:cNvSpPr txBox="1">
            <a:spLocks/>
          </p:cNvSpPr>
          <p:nvPr/>
        </p:nvSpPr>
        <p:spPr>
          <a:xfrm>
            <a:off x="6350849" y="824198"/>
            <a:ext cx="1944064" cy="849563"/>
          </a:xfrm>
          <a:prstGeom prst="rect">
            <a:avLst/>
          </a:prstGeom>
        </p:spPr>
        <p:txBody>
          <a:bodyPr lIns="91440" tIns="45720" rIns="91440" bIns="45720" anchor="b">
            <a:noAutofit/>
          </a:bodyPr>
          <a:lstStyle>
            <a:lvl1pPr marL="0" indent="0" algn="l" defTabSz="457200" rtl="0" eaLnBrk="1" latinLnBrk="0" hangingPunct="1">
              <a:spcBef>
                <a:spcPts val="900"/>
              </a:spcBef>
              <a:buSzPct val="125000"/>
              <a:buFontTx/>
              <a:buNone/>
              <a:defRPr sz="2400" kern="1200">
                <a:solidFill>
                  <a:srgbClr val="149E3D"/>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buClr>
                <a:srgbClr val="000000"/>
              </a:buClr>
              <a:buSzPts val="1500"/>
              <a:defRPr/>
            </a:pPr>
            <a:r>
              <a:rPr lang="en-US" sz="1800" b="1" dirty="0">
                <a:solidFill>
                  <a:srgbClr val="142F5D"/>
                </a:solidFill>
                <a:latin typeface="Proxima Nova Semibold" panose="02000506030000020004" pitchFamily="2" charset="0"/>
              </a:rPr>
              <a:t>Individual &amp; Team Coaching</a:t>
            </a:r>
          </a:p>
        </p:txBody>
      </p:sp>
      <p:sp>
        <p:nvSpPr>
          <p:cNvPr id="23" name="Content Placeholder 2">
            <a:extLst>
              <a:ext uri="{FF2B5EF4-FFF2-40B4-BE49-F238E27FC236}">
                <a16:creationId xmlns:a16="http://schemas.microsoft.com/office/drawing/2014/main" id="{20F18897-51A9-2E4A-A365-A88DE217E8EC}"/>
              </a:ext>
            </a:extLst>
          </p:cNvPr>
          <p:cNvSpPr txBox="1">
            <a:spLocks/>
          </p:cNvSpPr>
          <p:nvPr/>
        </p:nvSpPr>
        <p:spPr>
          <a:xfrm>
            <a:off x="500589" y="1673761"/>
            <a:ext cx="2669684" cy="1222095"/>
          </a:xfrm>
          <a:prstGeom prst="rect">
            <a:avLst/>
          </a:prstGeom>
        </p:spPr>
        <p:txBody>
          <a:bodyPr lIns="91440" tIns="45720" rIns="91440" bIns="45720">
            <a:noAutofit/>
          </a:bodyPr>
          <a:lstStyle>
            <a:lvl1pPr marL="0" indent="0" algn="l" defTabSz="457200" rtl="0" eaLnBrk="1" latinLnBrk="0" hangingPunct="1">
              <a:spcBef>
                <a:spcPts val="900"/>
              </a:spcBef>
              <a:buSzPct val="125000"/>
              <a:buFontTx/>
              <a:buNone/>
              <a:defRPr sz="2400" kern="1200">
                <a:solidFill>
                  <a:srgbClr val="149E3D"/>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20000"/>
              </a:lnSpc>
              <a:spcBef>
                <a:spcPts val="0"/>
              </a:spcBef>
              <a:buClr>
                <a:srgbClr val="000000"/>
              </a:buClr>
              <a:buSzPts val="1500"/>
              <a:defRPr/>
            </a:pPr>
            <a:r>
              <a:rPr lang="en-US" sz="1100" dirty="0">
                <a:solidFill>
                  <a:srgbClr val="142F5D"/>
                </a:solidFill>
                <a:latin typeface="Proxima Nova Rg" panose="02000506030000020004" pitchFamily="2" charset="0"/>
              </a:rPr>
              <a:t>Uncover the major drivers of customer dissatisfaction — then prioritize the strategic business decisions, processes, technology, and cultural levers that will drive your desired business outcomes.</a:t>
            </a:r>
          </a:p>
        </p:txBody>
      </p:sp>
      <p:sp>
        <p:nvSpPr>
          <p:cNvPr id="24" name="Content Placeholder 2">
            <a:extLst>
              <a:ext uri="{FF2B5EF4-FFF2-40B4-BE49-F238E27FC236}">
                <a16:creationId xmlns:a16="http://schemas.microsoft.com/office/drawing/2014/main" id="{526FDC77-E159-D14B-812C-BDAAEF5523A4}"/>
              </a:ext>
            </a:extLst>
          </p:cNvPr>
          <p:cNvSpPr txBox="1">
            <a:spLocks/>
          </p:cNvSpPr>
          <p:nvPr/>
        </p:nvSpPr>
        <p:spPr>
          <a:xfrm>
            <a:off x="3612161" y="1673761"/>
            <a:ext cx="2468444" cy="1222095"/>
          </a:xfrm>
          <a:prstGeom prst="rect">
            <a:avLst/>
          </a:prstGeom>
        </p:spPr>
        <p:txBody>
          <a:bodyPr lIns="91440" tIns="45720" rIns="91440" bIns="45720">
            <a:noAutofit/>
          </a:bodyPr>
          <a:lstStyle>
            <a:lvl1pPr marL="0" indent="0" algn="l" defTabSz="457200" rtl="0" eaLnBrk="1" latinLnBrk="0" hangingPunct="1">
              <a:spcBef>
                <a:spcPts val="900"/>
              </a:spcBef>
              <a:buSzPct val="125000"/>
              <a:buFontTx/>
              <a:buNone/>
              <a:defRPr sz="2400" kern="1200">
                <a:solidFill>
                  <a:srgbClr val="149E3D"/>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20000"/>
              </a:lnSpc>
              <a:spcBef>
                <a:spcPts val="0"/>
              </a:spcBef>
              <a:buClr>
                <a:srgbClr val="000000"/>
              </a:buClr>
              <a:buSzPts val="1500"/>
              <a:defRPr/>
            </a:pPr>
            <a:r>
              <a:rPr lang="en-US" sz="1100" dirty="0">
                <a:solidFill>
                  <a:srgbClr val="142F5D"/>
                </a:solidFill>
                <a:latin typeface="Proxima Nova Rg" panose="02000506030000020004" pitchFamily="2" charset="0"/>
              </a:rPr>
              <a:t>Learn how to leverage the journey framework for more effective customer experience design, planning, and measurement.</a:t>
            </a:r>
          </a:p>
        </p:txBody>
      </p:sp>
      <p:sp>
        <p:nvSpPr>
          <p:cNvPr id="25" name="Content Placeholder 2">
            <a:extLst>
              <a:ext uri="{FF2B5EF4-FFF2-40B4-BE49-F238E27FC236}">
                <a16:creationId xmlns:a16="http://schemas.microsoft.com/office/drawing/2014/main" id="{84B8A4F7-8562-C443-9680-5B69281C8BE0}"/>
              </a:ext>
            </a:extLst>
          </p:cNvPr>
          <p:cNvSpPr txBox="1">
            <a:spLocks/>
          </p:cNvSpPr>
          <p:nvPr/>
        </p:nvSpPr>
        <p:spPr>
          <a:xfrm>
            <a:off x="6350849" y="1673761"/>
            <a:ext cx="2704791" cy="1222095"/>
          </a:xfrm>
          <a:prstGeom prst="rect">
            <a:avLst/>
          </a:prstGeom>
        </p:spPr>
        <p:txBody>
          <a:bodyPr lIns="91440" tIns="45720" rIns="91440" bIns="45720">
            <a:noAutofit/>
          </a:bodyPr>
          <a:lstStyle>
            <a:lvl1pPr marL="0" indent="0" algn="l" defTabSz="457200" rtl="0" eaLnBrk="1" latinLnBrk="0" hangingPunct="1">
              <a:spcBef>
                <a:spcPts val="900"/>
              </a:spcBef>
              <a:buSzPct val="125000"/>
              <a:buFontTx/>
              <a:buNone/>
              <a:defRPr sz="2400" kern="1200">
                <a:solidFill>
                  <a:srgbClr val="149E3D"/>
                </a:solidFill>
                <a:latin typeface="Proxima Nova Regular"/>
                <a:ea typeface="+mn-ea"/>
                <a:cs typeface="Proxima Nova Regular"/>
              </a:defRPr>
            </a:lvl1pPr>
            <a:lvl2pPr marL="742950" indent="-285750" algn="l" defTabSz="457200" rtl="0" eaLnBrk="1" latinLnBrk="0" hangingPunct="1">
              <a:spcBef>
                <a:spcPts val="300"/>
              </a:spcBef>
              <a:spcAft>
                <a:spcPts val="300"/>
              </a:spcAft>
              <a:buFont typeface="Arial"/>
              <a:buChar char="–"/>
              <a:defRPr sz="2000" kern="1200">
                <a:solidFill>
                  <a:schemeClr val="bg1">
                    <a:lumMod val="50000"/>
                  </a:schemeClr>
                </a:solidFill>
                <a:latin typeface="Proxima Nova Regular"/>
                <a:ea typeface="+mn-ea"/>
                <a:cs typeface="Proxima Nova Regular"/>
              </a:defRPr>
            </a:lvl2pPr>
            <a:lvl3pPr marL="11430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3pPr>
            <a:lvl4pPr marL="16002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4pPr>
            <a:lvl5pPr marL="2057400" indent="-228600" algn="l" defTabSz="457200" rtl="0" eaLnBrk="1" latinLnBrk="0" hangingPunct="1">
              <a:spcBef>
                <a:spcPts val="300"/>
              </a:spcBef>
              <a:spcAft>
                <a:spcPts val="300"/>
              </a:spcAft>
              <a:buFont typeface="Arial"/>
              <a:buChar char="»"/>
              <a:defRPr sz="1600" kern="1200">
                <a:solidFill>
                  <a:schemeClr val="bg1">
                    <a:lumMod val="50000"/>
                  </a:schemeClr>
                </a:solidFill>
                <a:latin typeface="Proxima Nova Regular"/>
                <a:ea typeface="+mn-ea"/>
                <a:cs typeface="Proxima Nov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20000"/>
              </a:lnSpc>
              <a:spcBef>
                <a:spcPts val="0"/>
              </a:spcBef>
              <a:buClr>
                <a:srgbClr val="000000"/>
              </a:buClr>
              <a:buSzPts val="1500"/>
              <a:defRPr/>
            </a:pPr>
            <a:r>
              <a:rPr lang="en-US" sz="1100" dirty="0">
                <a:solidFill>
                  <a:srgbClr val="142F5D"/>
                </a:solidFill>
                <a:latin typeface="Proxima Nova Rg" panose="02000506030000020004" pitchFamily="2" charset="0"/>
              </a:rPr>
              <a:t>Troubleshoot complex problems, deepen your customer experience practice, and strengthen your organization’s transformation with ongoing support tailored to your needs.</a:t>
            </a:r>
          </a:p>
        </p:txBody>
      </p:sp>
      <p:sp>
        <p:nvSpPr>
          <p:cNvPr id="26" name="TextBox 25">
            <a:extLst>
              <a:ext uri="{FF2B5EF4-FFF2-40B4-BE49-F238E27FC236}">
                <a16:creationId xmlns:a16="http://schemas.microsoft.com/office/drawing/2014/main" id="{293C68E6-E924-784C-8610-ED3925DB5A43}"/>
              </a:ext>
            </a:extLst>
          </p:cNvPr>
          <p:cNvSpPr txBox="1"/>
          <p:nvPr/>
        </p:nvSpPr>
        <p:spPr>
          <a:xfrm>
            <a:off x="1973663" y="2673593"/>
            <a:ext cx="1375698" cy="3785652"/>
          </a:xfrm>
          <a:prstGeom prst="rect">
            <a:avLst/>
          </a:prstGeom>
          <a:noFill/>
        </p:spPr>
        <p:txBody>
          <a:bodyPr wrap="none" rtlCol="0">
            <a:spAutoFit/>
          </a:bodyPr>
          <a:lstStyle/>
          <a:p>
            <a:r>
              <a:rPr lang="en-US" sz="24000" dirty="0">
                <a:solidFill>
                  <a:srgbClr val="00A25F">
                    <a:alpha val="21000"/>
                  </a:srgbClr>
                </a:solidFill>
                <a:latin typeface="Hoefler Text" panose="02030602050506020203" pitchFamily="18" charset="77"/>
              </a:rPr>
              <a:t>“</a:t>
            </a:r>
          </a:p>
        </p:txBody>
      </p:sp>
      <p:sp>
        <p:nvSpPr>
          <p:cNvPr id="27" name="Rectangle 26">
            <a:extLst>
              <a:ext uri="{FF2B5EF4-FFF2-40B4-BE49-F238E27FC236}">
                <a16:creationId xmlns:a16="http://schemas.microsoft.com/office/drawing/2014/main" id="{88EA4417-18F7-F940-9707-DD6DC86C483A}"/>
              </a:ext>
            </a:extLst>
          </p:cNvPr>
          <p:cNvSpPr/>
          <p:nvPr/>
        </p:nvSpPr>
        <p:spPr>
          <a:xfrm>
            <a:off x="1082512" y="3188153"/>
            <a:ext cx="3158000" cy="1192634"/>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dirty="0">
                <a:ln>
                  <a:noFill/>
                </a:ln>
                <a:solidFill>
                  <a:srgbClr val="00A362"/>
                </a:solidFill>
                <a:effectLst/>
                <a:uLnTx/>
                <a:uFillTx/>
                <a:latin typeface="Proxima Nova Semibold" panose="02000506030000020004" pitchFamily="2" charset="0"/>
              </a:rPr>
              <a:t>Bodine &amp; Co.’s customer research was an early warning signal of a major shift in our industry.</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u="none" strike="noStrike" kern="1200" cap="none" spc="0" normalizeH="0" baseline="0" noProof="0" dirty="0">
              <a:ln>
                <a:noFill/>
              </a:ln>
              <a:solidFill>
                <a:srgbClr val="00A362"/>
              </a:solidFill>
              <a:effectLst/>
              <a:uLnTx/>
              <a:uFillTx/>
              <a:latin typeface="Hoefler Text" panose="02030602050506020203" pitchFamily="18" charset="77"/>
            </a:endParaRPr>
          </a:p>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1100" u="none" strike="noStrike" kern="1200" cap="none" spc="0" normalizeH="0" baseline="0" noProof="0" dirty="0">
                <a:ln>
                  <a:noFill/>
                </a:ln>
                <a:solidFill>
                  <a:srgbClr val="00A362"/>
                </a:solidFill>
                <a:effectLst/>
                <a:uLnTx/>
                <a:uFillTx/>
                <a:latin typeface="Proxima Nova Rg" panose="02000506030000020004" pitchFamily="2" charset="0"/>
              </a:rPr>
              <a:t>B2C JOURNEY TRANSFORMATION CLIENT</a:t>
            </a:r>
            <a:endParaRPr kumimoji="0" lang="en-US" sz="1100" u="none" strike="noStrike" kern="1200" spc="0" normalizeH="0" baseline="0" noProof="0" dirty="0">
              <a:ln>
                <a:noFill/>
              </a:ln>
              <a:solidFill>
                <a:srgbClr val="00A362"/>
              </a:solidFill>
              <a:effectLst/>
              <a:uLnTx/>
              <a:uFillTx/>
              <a:latin typeface="Proxima Nova Rg" panose="02000506030000020004" pitchFamily="2" charset="0"/>
            </a:endParaRPr>
          </a:p>
        </p:txBody>
      </p:sp>
      <p:sp>
        <p:nvSpPr>
          <p:cNvPr id="28" name="TextBox 27">
            <a:extLst>
              <a:ext uri="{FF2B5EF4-FFF2-40B4-BE49-F238E27FC236}">
                <a16:creationId xmlns:a16="http://schemas.microsoft.com/office/drawing/2014/main" id="{9114B144-D757-3640-B9E7-8C5B183637E0}"/>
              </a:ext>
            </a:extLst>
          </p:cNvPr>
          <p:cNvSpPr txBox="1"/>
          <p:nvPr/>
        </p:nvSpPr>
        <p:spPr>
          <a:xfrm>
            <a:off x="5658602" y="2673593"/>
            <a:ext cx="1375698" cy="3785652"/>
          </a:xfrm>
          <a:prstGeom prst="rect">
            <a:avLst/>
          </a:prstGeom>
          <a:noFill/>
        </p:spPr>
        <p:txBody>
          <a:bodyPr wrap="none" rtlCol="0">
            <a:spAutoFit/>
          </a:bodyPr>
          <a:lstStyle/>
          <a:p>
            <a:r>
              <a:rPr lang="en-US" sz="24000" dirty="0">
                <a:solidFill>
                  <a:srgbClr val="00A25F">
                    <a:alpha val="21000"/>
                  </a:srgbClr>
                </a:solidFill>
                <a:latin typeface="Hoefler Text" panose="02030602050506020203" pitchFamily="18" charset="77"/>
              </a:rPr>
              <a:t>“</a:t>
            </a:r>
          </a:p>
        </p:txBody>
      </p:sp>
      <p:sp>
        <p:nvSpPr>
          <p:cNvPr id="29" name="Rectangle 28">
            <a:extLst>
              <a:ext uri="{FF2B5EF4-FFF2-40B4-BE49-F238E27FC236}">
                <a16:creationId xmlns:a16="http://schemas.microsoft.com/office/drawing/2014/main" id="{082E05D6-C5FA-AE41-ABFD-9149E33D9DDE}"/>
              </a:ext>
            </a:extLst>
          </p:cNvPr>
          <p:cNvSpPr/>
          <p:nvPr/>
        </p:nvSpPr>
        <p:spPr>
          <a:xfrm>
            <a:off x="4903490" y="3188153"/>
            <a:ext cx="2885922" cy="1192634"/>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dirty="0">
                <a:ln>
                  <a:noFill/>
                </a:ln>
                <a:solidFill>
                  <a:srgbClr val="00A362"/>
                </a:solidFill>
                <a:effectLst/>
                <a:uLnTx/>
                <a:uFillTx/>
                <a:latin typeface="Proxima Nova Semibold" panose="02000506030000020004" pitchFamily="2" charset="0"/>
              </a:rPr>
              <a:t>Just with the improvements to one single journey, we’re targeting a 0.05% margin </a:t>
            </a:r>
            <a:r>
              <a:rPr lang="en-US" sz="1400" b="1" dirty="0">
                <a:solidFill>
                  <a:srgbClr val="00A362"/>
                </a:solidFill>
                <a:latin typeface="Proxima Nova Semibold" panose="02000506030000020004" pitchFamily="2" charset="0"/>
              </a:rPr>
              <a:t>lift.</a:t>
            </a:r>
            <a:endParaRPr kumimoji="0" lang="en-US" sz="1400" b="1" u="none" strike="noStrike" kern="1200" cap="none" spc="0" normalizeH="0" baseline="0" noProof="0" dirty="0">
              <a:ln>
                <a:noFill/>
              </a:ln>
              <a:solidFill>
                <a:srgbClr val="00A362"/>
              </a:solidFill>
              <a:effectLst/>
              <a:uLnTx/>
              <a:uFillTx/>
              <a:latin typeface="Proxima Nova Semibold" panose="02000506030000020004" pitchFamily="2"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u="none" strike="noStrike" kern="1200" cap="none" spc="0" normalizeH="0" baseline="0" noProof="0" dirty="0">
              <a:ln>
                <a:noFill/>
              </a:ln>
              <a:solidFill>
                <a:srgbClr val="00A362"/>
              </a:solidFill>
              <a:effectLst/>
              <a:uLnTx/>
              <a:uFillTx/>
              <a:latin typeface="Hoefler Text" panose="02030602050506020203" pitchFamily="18" charset="77"/>
            </a:endParaRPr>
          </a:p>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1100" u="none" strike="noStrike" kern="1200" cap="none" spc="0" normalizeH="0" baseline="0" noProof="0" dirty="0">
                <a:ln>
                  <a:noFill/>
                </a:ln>
                <a:solidFill>
                  <a:srgbClr val="00A362"/>
                </a:solidFill>
                <a:effectLst/>
                <a:uLnTx/>
                <a:uFillTx/>
                <a:latin typeface="Proxima Nova Rg" panose="02000506030000020004" pitchFamily="2" charset="0"/>
              </a:rPr>
              <a:t>B2B JOURNEY TRANSFORMATION CLIENT</a:t>
            </a:r>
            <a:endParaRPr kumimoji="0" lang="en-US" sz="1100" u="none" strike="noStrike" kern="1200" spc="0" normalizeH="0" baseline="0" noProof="0" dirty="0">
              <a:ln>
                <a:noFill/>
              </a:ln>
              <a:solidFill>
                <a:srgbClr val="00A362"/>
              </a:solidFill>
              <a:effectLst/>
              <a:uLnTx/>
              <a:uFillTx/>
              <a:latin typeface="Proxima Nova Rg" panose="02000506030000020004" pitchFamily="2" charset="0"/>
            </a:endParaRPr>
          </a:p>
        </p:txBody>
      </p:sp>
    </p:spTree>
    <p:extLst>
      <p:ext uri="{BB962C8B-B14F-4D97-AF65-F5344CB8AC3E}">
        <p14:creationId xmlns:p14="http://schemas.microsoft.com/office/powerpoint/2010/main" val="978935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Table 22"/>
          <p:cNvGraphicFramePr>
            <a:graphicFrameLocks noGrp="1"/>
          </p:cNvGraphicFramePr>
          <p:nvPr/>
        </p:nvGraphicFramePr>
        <p:xfrm>
          <a:off x="50295" y="960203"/>
          <a:ext cx="9093705" cy="3709755"/>
        </p:xfrm>
        <a:graphic>
          <a:graphicData uri="http://schemas.openxmlformats.org/drawingml/2006/table">
            <a:tbl>
              <a:tblPr firstRow="1" bandRow="1">
                <a:effectLst/>
                <a:tableStyleId>{2D5ABB26-0587-4C30-8999-92F81FD0307C}</a:tableStyleId>
              </a:tblPr>
              <a:tblGrid>
                <a:gridCol w="430968">
                  <a:extLst>
                    <a:ext uri="{9D8B030D-6E8A-4147-A177-3AD203B41FA5}">
                      <a16:colId xmlns:a16="http://schemas.microsoft.com/office/drawing/2014/main" val="20000"/>
                    </a:ext>
                  </a:extLst>
                </a:gridCol>
                <a:gridCol w="2711800">
                  <a:extLst>
                    <a:ext uri="{9D8B030D-6E8A-4147-A177-3AD203B41FA5}">
                      <a16:colId xmlns:a16="http://schemas.microsoft.com/office/drawing/2014/main" val="20001"/>
                    </a:ext>
                  </a:extLst>
                </a:gridCol>
                <a:gridCol w="1525630">
                  <a:extLst>
                    <a:ext uri="{9D8B030D-6E8A-4147-A177-3AD203B41FA5}">
                      <a16:colId xmlns:a16="http://schemas.microsoft.com/office/drawing/2014/main" val="20002"/>
                    </a:ext>
                  </a:extLst>
                </a:gridCol>
                <a:gridCol w="2273448">
                  <a:extLst>
                    <a:ext uri="{9D8B030D-6E8A-4147-A177-3AD203B41FA5}">
                      <a16:colId xmlns:a16="http://schemas.microsoft.com/office/drawing/2014/main" val="20003"/>
                    </a:ext>
                  </a:extLst>
                </a:gridCol>
                <a:gridCol w="2151859">
                  <a:extLst>
                    <a:ext uri="{9D8B030D-6E8A-4147-A177-3AD203B41FA5}">
                      <a16:colId xmlns:a16="http://schemas.microsoft.com/office/drawing/2014/main" val="20004"/>
                    </a:ext>
                  </a:extLst>
                </a:gridCol>
              </a:tblGrid>
              <a:tr h="233570">
                <a:tc rowSpan="2">
                  <a:txBody>
                    <a:bodyPr/>
                    <a:lstStyle/>
                    <a:p>
                      <a:pPr algn="ctr"/>
                      <a:r>
                        <a:rPr lang="en-US" sz="600" b="1" dirty="0">
                          <a:solidFill>
                            <a:srgbClr val="3366FF"/>
                          </a:solidFill>
                          <a:latin typeface="Arial"/>
                          <a:cs typeface="Arial"/>
                        </a:rPr>
                        <a:t>NEEDS</a:t>
                      </a:r>
                      <a:r>
                        <a:rPr lang="en-US" sz="600" b="1" baseline="0" dirty="0">
                          <a:solidFill>
                            <a:srgbClr val="3366FF"/>
                          </a:solidFill>
                          <a:latin typeface="Arial"/>
                          <a:cs typeface="Arial"/>
                        </a:rPr>
                        <a:t> &amp; EXPECTATIONS</a:t>
                      </a:r>
                      <a:endParaRPr lang="en-US" sz="600" b="1" dirty="0">
                        <a:solidFill>
                          <a:srgbClr val="3366FF"/>
                        </a:solidFill>
                        <a:latin typeface="Arial"/>
                        <a:cs typeface="Arial"/>
                      </a:endParaRPr>
                    </a:p>
                  </a:txBody>
                  <a:tcPr vert="vert270">
                    <a:lnL w="12700" cap="flat" cmpd="sng" algn="ctr">
                      <a:no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a:buSzPct val="100000"/>
                        <a:buFontTx/>
                        <a:buNone/>
                        <a:defRPr sz="1800"/>
                      </a:pPr>
                      <a:r>
                        <a:rPr lang="en-US" sz="900" b="0" kern="1200" dirty="0">
                          <a:solidFill>
                            <a:srgbClr val="3366FF"/>
                          </a:solidFill>
                          <a:latin typeface="Arial"/>
                          <a:ea typeface="Arial"/>
                          <a:cs typeface="Arial"/>
                          <a:sym typeface="Arial"/>
                        </a:rPr>
                        <a:t>PHASE 1 (Describe</a:t>
                      </a:r>
                      <a:r>
                        <a:rPr lang="en-US" sz="900" b="0" kern="1200" baseline="0" dirty="0">
                          <a:solidFill>
                            <a:srgbClr val="3366FF"/>
                          </a:solidFill>
                          <a:latin typeface="Arial"/>
                          <a:ea typeface="Arial"/>
                          <a:cs typeface="Arial"/>
                          <a:sym typeface="Arial"/>
                        </a:rPr>
                        <a:t> in</a:t>
                      </a:r>
                      <a:r>
                        <a:rPr lang="en-US" sz="900" b="0" kern="1200" dirty="0">
                          <a:solidFill>
                            <a:srgbClr val="3366FF"/>
                          </a:solidFill>
                          <a:latin typeface="Arial"/>
                          <a:ea typeface="Arial"/>
                          <a:cs typeface="Arial"/>
                          <a:sym typeface="Arial"/>
                        </a:rPr>
                        <a:t> </a:t>
                      </a:r>
                      <a:r>
                        <a:rPr lang="en-US" sz="900" b="0" kern="1200" baseline="0" dirty="0">
                          <a:solidFill>
                            <a:srgbClr val="3366FF"/>
                          </a:solidFill>
                          <a:latin typeface="Arial"/>
                          <a:ea typeface="Arial"/>
                          <a:cs typeface="Arial"/>
                          <a:sym typeface="Arial"/>
                        </a:rPr>
                        <a:t>customers’ language)</a:t>
                      </a: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900" b="0" dirty="0">
                          <a:solidFill>
                            <a:srgbClr val="3366FF"/>
                          </a:solidFill>
                          <a:latin typeface="Arial"/>
                          <a:cs typeface="Arial"/>
                        </a:rPr>
                        <a:t>PHASE 2</a:t>
                      </a: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900" b="0" dirty="0">
                          <a:solidFill>
                            <a:srgbClr val="3366FF"/>
                          </a:solidFill>
                          <a:latin typeface="Arial"/>
                          <a:cs typeface="Arial"/>
                        </a:rPr>
                        <a:t>PHASE 3</a:t>
                      </a: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900" b="0" dirty="0">
                          <a:solidFill>
                            <a:srgbClr val="3366FF"/>
                          </a:solidFill>
                          <a:latin typeface="Arial"/>
                          <a:cs typeface="Arial"/>
                        </a:rPr>
                        <a:t>PHASE 4</a:t>
                      </a:r>
                    </a:p>
                  </a:txBody>
                  <a:tcPr>
                    <a:lnL w="3175"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28088">
                <a:tc vMerge="1">
                  <a:txBody>
                    <a:bodyPr/>
                    <a:lstStyle/>
                    <a:p>
                      <a:endParaRPr lang="en-US" sz="600" dirty="0">
                        <a:latin typeface="Arial"/>
                        <a:cs typeface="Arial"/>
                      </a:endParaRPr>
                    </a:p>
                  </a:txBody>
                  <a:tcPr vert="vert270">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indent="-85725">
                        <a:buSzPct val="100000"/>
                        <a:buFontTx/>
                        <a:buChar char="•"/>
                        <a:defRPr sz="1800"/>
                      </a:pPr>
                      <a:r>
                        <a:rPr lang="en-US" sz="700" dirty="0">
                          <a:solidFill>
                            <a:schemeClr val="tx1">
                              <a:lumMod val="65000"/>
                              <a:lumOff val="35000"/>
                            </a:schemeClr>
                          </a:solidFill>
                          <a:latin typeface="Arial"/>
                          <a:ea typeface="Arial"/>
                          <a:cs typeface="Arial"/>
                          <a:sym typeface="Arial"/>
                        </a:rPr>
                        <a:t>Customer needs</a:t>
                      </a:r>
                    </a:p>
                    <a:p>
                      <a:pPr marL="85725" indent="-85725">
                        <a:buSzPct val="100000"/>
                        <a:buFontTx/>
                        <a:buChar char="•"/>
                        <a:defRPr sz="1800"/>
                      </a:pPr>
                      <a:r>
                        <a:rPr lang="en-US" sz="700" dirty="0">
                          <a:solidFill>
                            <a:schemeClr val="tx1">
                              <a:lumMod val="65000"/>
                              <a:lumOff val="35000"/>
                            </a:schemeClr>
                          </a:solidFill>
                          <a:latin typeface="Arial"/>
                          <a:ea typeface="Arial"/>
                          <a:cs typeface="Arial"/>
                          <a:sym typeface="Arial"/>
                        </a:rPr>
                        <a:t>Customer</a:t>
                      </a:r>
                      <a:r>
                        <a:rPr lang="en-US" sz="700" baseline="0" dirty="0">
                          <a:solidFill>
                            <a:schemeClr val="tx1">
                              <a:lumMod val="65000"/>
                              <a:lumOff val="35000"/>
                            </a:schemeClr>
                          </a:solidFill>
                          <a:latin typeface="Arial"/>
                          <a:ea typeface="Arial"/>
                          <a:cs typeface="Arial"/>
                          <a:sym typeface="Arial"/>
                        </a:rPr>
                        <a:t> </a:t>
                      </a:r>
                      <a:r>
                        <a:rPr lang="en-US" sz="700" kern="1200" dirty="0">
                          <a:solidFill>
                            <a:schemeClr val="tx1">
                              <a:lumMod val="65000"/>
                              <a:lumOff val="35000"/>
                            </a:schemeClr>
                          </a:solidFill>
                          <a:latin typeface="Arial"/>
                          <a:ea typeface="Arial"/>
                          <a:cs typeface="Arial"/>
                          <a:sym typeface="Arial"/>
                        </a:rPr>
                        <a:t>expectations</a:t>
                      </a: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85725" indent="-85725">
                        <a:buSzPct val="100000"/>
                        <a:buFontTx/>
                        <a:buChar char="•"/>
                        <a:defRPr sz="1800"/>
                      </a:pPr>
                      <a:r>
                        <a:rPr lang="en-US" sz="700" dirty="0">
                          <a:solidFill>
                            <a:schemeClr val="tx1">
                              <a:lumMod val="65000"/>
                              <a:lumOff val="35000"/>
                            </a:schemeClr>
                          </a:solidFill>
                          <a:latin typeface="Arial"/>
                          <a:ea typeface="Arial"/>
                          <a:cs typeface="Arial"/>
                          <a:sym typeface="Arial"/>
                        </a:rPr>
                        <a:t>Customer needs</a:t>
                      </a:r>
                    </a:p>
                    <a:p>
                      <a:pPr marL="85725" indent="-85725">
                        <a:buSzPct val="100000"/>
                        <a:buFontTx/>
                        <a:buChar char="•"/>
                        <a:defRPr sz="1800"/>
                      </a:pPr>
                      <a:r>
                        <a:rPr lang="en-US" sz="700" dirty="0">
                          <a:solidFill>
                            <a:schemeClr val="tx1">
                              <a:lumMod val="65000"/>
                              <a:lumOff val="35000"/>
                            </a:schemeClr>
                          </a:solidFill>
                          <a:latin typeface="Arial"/>
                          <a:ea typeface="Arial"/>
                          <a:cs typeface="Arial"/>
                          <a:sym typeface="Arial"/>
                        </a:rPr>
                        <a:t>Customer</a:t>
                      </a:r>
                      <a:r>
                        <a:rPr lang="en-US" sz="700" baseline="0" dirty="0">
                          <a:solidFill>
                            <a:schemeClr val="tx1">
                              <a:lumMod val="65000"/>
                              <a:lumOff val="35000"/>
                            </a:schemeClr>
                          </a:solidFill>
                          <a:latin typeface="Arial"/>
                          <a:ea typeface="Arial"/>
                          <a:cs typeface="Arial"/>
                          <a:sym typeface="Arial"/>
                        </a:rPr>
                        <a:t> expectations</a:t>
                      </a:r>
                      <a:endParaRPr lang="en-US" sz="700" dirty="0">
                        <a:solidFill>
                          <a:schemeClr val="tx1">
                            <a:lumMod val="65000"/>
                            <a:lumOff val="35000"/>
                          </a:schemeClr>
                        </a:solidFill>
                        <a:latin typeface="Arial"/>
                        <a:ea typeface="Arial"/>
                        <a:cs typeface="Arial"/>
                        <a:sym typeface="Arial"/>
                      </a:endParaRPr>
                    </a:p>
                    <a:p>
                      <a:endParaRPr lang="en-US" sz="700" dirty="0">
                        <a:solidFill>
                          <a:schemeClr val="tx1">
                            <a:lumMod val="65000"/>
                            <a:lumOff val="35000"/>
                          </a:schemeClr>
                        </a:solidFill>
                        <a:latin typeface="Arial"/>
                        <a:cs typeface="Arial"/>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85725" indent="-85725">
                        <a:buSzPct val="100000"/>
                        <a:buFontTx/>
                        <a:buChar char="•"/>
                        <a:defRPr sz="1800"/>
                      </a:pPr>
                      <a:r>
                        <a:rPr lang="en-US" sz="700" dirty="0">
                          <a:solidFill>
                            <a:schemeClr val="tx1">
                              <a:lumMod val="65000"/>
                              <a:lumOff val="35000"/>
                            </a:schemeClr>
                          </a:solidFill>
                          <a:latin typeface="Arial"/>
                          <a:ea typeface="Arial"/>
                          <a:cs typeface="Arial"/>
                          <a:sym typeface="Arial"/>
                        </a:rPr>
                        <a:t>Customer needs</a:t>
                      </a:r>
                    </a:p>
                    <a:p>
                      <a:pPr marL="85725" indent="-85725">
                        <a:buSzPct val="100000"/>
                        <a:buFontTx/>
                        <a:buChar char="•"/>
                        <a:defRPr sz="1800"/>
                      </a:pPr>
                      <a:r>
                        <a:rPr lang="en-US" sz="700" dirty="0">
                          <a:solidFill>
                            <a:schemeClr val="tx1">
                              <a:lumMod val="65000"/>
                              <a:lumOff val="35000"/>
                            </a:schemeClr>
                          </a:solidFill>
                          <a:latin typeface="Arial"/>
                          <a:ea typeface="Arial"/>
                          <a:cs typeface="Arial"/>
                          <a:sym typeface="Arial"/>
                        </a:rPr>
                        <a:t>Customer</a:t>
                      </a:r>
                      <a:r>
                        <a:rPr lang="en-US" sz="700" baseline="0" dirty="0">
                          <a:solidFill>
                            <a:schemeClr val="tx1">
                              <a:lumMod val="65000"/>
                              <a:lumOff val="35000"/>
                            </a:schemeClr>
                          </a:solidFill>
                          <a:latin typeface="Arial"/>
                          <a:ea typeface="Arial"/>
                          <a:cs typeface="Arial"/>
                          <a:sym typeface="Arial"/>
                        </a:rPr>
                        <a:t> expectations</a:t>
                      </a:r>
                      <a:endParaRPr lang="en-US" sz="700" dirty="0">
                        <a:solidFill>
                          <a:schemeClr val="tx1">
                            <a:lumMod val="65000"/>
                            <a:lumOff val="35000"/>
                          </a:schemeClr>
                        </a:solidFill>
                        <a:latin typeface="Arial"/>
                        <a:ea typeface="Arial"/>
                        <a:cs typeface="Arial"/>
                        <a:sym typeface="Arial"/>
                      </a:endParaRPr>
                    </a:p>
                    <a:p>
                      <a:endParaRPr lang="en-US" sz="700" dirty="0">
                        <a:solidFill>
                          <a:schemeClr val="tx1">
                            <a:lumMod val="65000"/>
                            <a:lumOff val="35000"/>
                          </a:schemeClr>
                        </a:solidFill>
                        <a:latin typeface="Arial"/>
                        <a:cs typeface="Arial"/>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85725" indent="-85725">
                        <a:buSzPct val="100000"/>
                        <a:buFontTx/>
                        <a:buChar char="•"/>
                        <a:defRPr sz="1800"/>
                      </a:pPr>
                      <a:r>
                        <a:rPr lang="en-US" sz="700" dirty="0">
                          <a:solidFill>
                            <a:schemeClr val="tx1">
                              <a:lumMod val="65000"/>
                              <a:lumOff val="35000"/>
                            </a:schemeClr>
                          </a:solidFill>
                          <a:latin typeface="Arial"/>
                          <a:ea typeface="Arial"/>
                          <a:cs typeface="Arial"/>
                          <a:sym typeface="Arial"/>
                        </a:rPr>
                        <a:t>Customer needs</a:t>
                      </a:r>
                    </a:p>
                    <a:p>
                      <a:pPr marL="85725" indent="-85725">
                        <a:buSzPct val="100000"/>
                        <a:buFontTx/>
                        <a:buChar char="•"/>
                        <a:defRPr sz="1800"/>
                      </a:pPr>
                      <a:r>
                        <a:rPr lang="en-US" sz="700" dirty="0">
                          <a:solidFill>
                            <a:schemeClr val="tx1">
                              <a:lumMod val="65000"/>
                              <a:lumOff val="35000"/>
                            </a:schemeClr>
                          </a:solidFill>
                          <a:latin typeface="Arial"/>
                          <a:ea typeface="Arial"/>
                          <a:cs typeface="Arial"/>
                          <a:sym typeface="Arial"/>
                        </a:rPr>
                        <a:t>Customer</a:t>
                      </a:r>
                      <a:r>
                        <a:rPr lang="en-US" sz="700" baseline="0" dirty="0">
                          <a:solidFill>
                            <a:schemeClr val="tx1">
                              <a:lumMod val="65000"/>
                              <a:lumOff val="35000"/>
                            </a:schemeClr>
                          </a:solidFill>
                          <a:latin typeface="Arial"/>
                          <a:ea typeface="Arial"/>
                          <a:cs typeface="Arial"/>
                          <a:sym typeface="Arial"/>
                        </a:rPr>
                        <a:t> expectations</a:t>
                      </a:r>
                      <a:endParaRPr lang="en-US" sz="700" dirty="0">
                        <a:solidFill>
                          <a:schemeClr val="tx1">
                            <a:lumMod val="65000"/>
                            <a:lumOff val="35000"/>
                          </a:schemeClr>
                        </a:solidFill>
                        <a:latin typeface="Arial"/>
                        <a:ea typeface="Arial"/>
                        <a:cs typeface="Arial"/>
                        <a:sym typeface="Arial"/>
                      </a:endParaRPr>
                    </a:p>
                    <a:p>
                      <a:endParaRPr lang="en-US" sz="700" dirty="0">
                        <a:solidFill>
                          <a:schemeClr val="tx1">
                            <a:lumMod val="65000"/>
                            <a:lumOff val="35000"/>
                          </a:schemeClr>
                        </a:solidFill>
                        <a:latin typeface="Arial"/>
                        <a:cs typeface="Arial"/>
                      </a:endParaRPr>
                    </a:p>
                  </a:txBody>
                  <a:tcPr>
                    <a:lnL w="3175"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794120">
                <a:tc>
                  <a:txBody>
                    <a:bodyPr/>
                    <a:lstStyle/>
                    <a:p>
                      <a:endParaRPr lang="en-US" sz="600" dirty="0">
                        <a:latin typeface="Arial"/>
                        <a:cs typeface="Arial"/>
                      </a:endParaRPr>
                    </a:p>
                  </a:txBody>
                  <a:tcPr vert="vert270">
                    <a:lnL w="12700" cap="flat" cmpd="sng" algn="ctr">
                      <a:no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800" dirty="0">
                        <a:latin typeface="Arial"/>
                        <a:cs typeface="Arial"/>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800" dirty="0">
                        <a:latin typeface="Arial"/>
                        <a:cs typeface="Arial"/>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800" dirty="0">
                        <a:latin typeface="Arial"/>
                        <a:cs typeface="Arial"/>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800" dirty="0">
                        <a:latin typeface="Arial"/>
                        <a:cs typeface="Arial"/>
                      </a:endParaRPr>
                    </a:p>
                  </a:txBody>
                  <a:tcPr>
                    <a:lnL w="3175"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794120">
                <a:tc>
                  <a:txBody>
                    <a:bodyPr/>
                    <a:lstStyle/>
                    <a:p>
                      <a:endParaRPr lang="en-US" sz="600" dirty="0">
                        <a:latin typeface="Arial"/>
                        <a:cs typeface="Arial"/>
                      </a:endParaRPr>
                    </a:p>
                  </a:txBody>
                  <a:tcPr vert="vert270">
                    <a:lnL w="12700" cap="flat" cmpd="sng" algn="ctr">
                      <a:no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800" dirty="0">
                        <a:latin typeface="Arial"/>
                        <a:cs typeface="Arial"/>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800" dirty="0">
                        <a:latin typeface="Arial"/>
                        <a:cs typeface="Arial"/>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800" dirty="0">
                        <a:latin typeface="Arial"/>
                        <a:cs typeface="Arial"/>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800" dirty="0">
                        <a:latin typeface="Arial"/>
                        <a:cs typeface="Arial"/>
                      </a:endParaRPr>
                    </a:p>
                  </a:txBody>
                  <a:tcPr>
                    <a:lnL w="3175"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5715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3"/>
                  </a:ext>
                </a:extLst>
              </a:tr>
              <a:tr h="794120">
                <a:tc>
                  <a:txBody>
                    <a:bodyPr/>
                    <a:lstStyle/>
                    <a:p>
                      <a:endParaRPr lang="en-US" sz="600" dirty="0">
                        <a:latin typeface="Arial"/>
                        <a:cs typeface="Arial"/>
                      </a:endParaRPr>
                    </a:p>
                  </a:txBody>
                  <a:tcPr vert="vert270">
                    <a:lnL w="12700" cap="flat" cmpd="sng" algn="ctr">
                      <a:no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800" dirty="0">
                        <a:latin typeface="Arial"/>
                        <a:cs typeface="Arial"/>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5715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800" dirty="0">
                        <a:latin typeface="Arial"/>
                        <a:cs typeface="Arial"/>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5715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800" dirty="0">
                        <a:latin typeface="Arial"/>
                        <a:cs typeface="Arial"/>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5715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800" dirty="0">
                        <a:latin typeface="Arial"/>
                        <a:cs typeface="Arial"/>
                      </a:endParaRPr>
                    </a:p>
                  </a:txBody>
                  <a:tcPr>
                    <a:lnL w="3175"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5715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4"/>
                  </a:ext>
                </a:extLst>
              </a:tr>
              <a:tr h="565737">
                <a:tc>
                  <a:txBody>
                    <a:bodyPr/>
                    <a:lstStyle/>
                    <a:p>
                      <a:pPr algn="ctr"/>
                      <a:r>
                        <a:rPr lang="en-US" sz="600" b="1" dirty="0">
                          <a:solidFill>
                            <a:srgbClr val="3366FF"/>
                          </a:solidFill>
                          <a:latin typeface="Arial"/>
                          <a:cs typeface="Arial"/>
                        </a:rPr>
                        <a:t>VOICE OF     CUSTOMER</a:t>
                      </a:r>
                    </a:p>
                  </a:txBody>
                  <a:tcPr vert="vert270">
                    <a:lnL w="12700" cap="flat" cmpd="sng" algn="ctr">
                      <a:no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82296" indent="-82296">
                        <a:buFont typeface="Arial"/>
                        <a:buChar char="•"/>
                      </a:pPr>
                      <a:r>
                        <a:rPr lang="en-US" sz="700" i="1" dirty="0">
                          <a:solidFill>
                            <a:schemeClr val="tx1">
                              <a:lumMod val="65000"/>
                              <a:lumOff val="35000"/>
                            </a:schemeClr>
                          </a:solidFill>
                          <a:latin typeface="Arial"/>
                          <a:cs typeface="Arial"/>
                        </a:rPr>
                        <a:t>“Customer</a:t>
                      </a:r>
                      <a:r>
                        <a:rPr lang="en-US" sz="700" i="1" baseline="0" dirty="0">
                          <a:solidFill>
                            <a:schemeClr val="tx1">
                              <a:lumMod val="65000"/>
                              <a:lumOff val="35000"/>
                            </a:schemeClr>
                          </a:solidFill>
                          <a:latin typeface="Arial"/>
                          <a:cs typeface="Arial"/>
                        </a:rPr>
                        <a:t> q</a:t>
                      </a:r>
                      <a:r>
                        <a:rPr lang="en-US" sz="700" i="1" dirty="0">
                          <a:solidFill>
                            <a:schemeClr val="tx1">
                              <a:lumMod val="65000"/>
                              <a:lumOff val="35000"/>
                            </a:schemeClr>
                          </a:solidFill>
                          <a:latin typeface="Arial"/>
                          <a:cs typeface="Arial"/>
                        </a:rPr>
                        <a:t>uotes”</a:t>
                      </a:r>
                    </a:p>
                    <a:p>
                      <a:pPr marL="82296" indent="-82296">
                        <a:buFont typeface="Arial"/>
                        <a:buChar char="•"/>
                      </a:pPr>
                      <a:r>
                        <a:rPr lang="en-US" sz="700" dirty="0">
                          <a:solidFill>
                            <a:schemeClr val="tx1">
                              <a:lumMod val="65000"/>
                              <a:lumOff val="35000"/>
                            </a:schemeClr>
                          </a:solidFill>
                          <a:latin typeface="Arial"/>
                          <a:cs typeface="Arial"/>
                        </a:rPr>
                        <a:t>C-SAT, NPS</a:t>
                      </a:r>
                    </a:p>
                    <a:p>
                      <a:pPr marL="82296" indent="-82296">
                        <a:buFont typeface="Arial"/>
                        <a:buChar char="•"/>
                      </a:pPr>
                      <a:r>
                        <a:rPr lang="en-US" sz="700" dirty="0">
                          <a:solidFill>
                            <a:schemeClr val="tx1">
                              <a:lumMod val="65000"/>
                              <a:lumOff val="35000"/>
                            </a:schemeClr>
                          </a:solidFill>
                          <a:latin typeface="Arial"/>
                          <a:cs typeface="Arial"/>
                        </a:rPr>
                        <a:t>Social Media Sentiment</a:t>
                      </a:r>
                    </a:p>
                    <a:p>
                      <a:pPr marL="82296" indent="-82296">
                        <a:buFont typeface="Arial"/>
                        <a:buChar char="•"/>
                      </a:pPr>
                      <a:r>
                        <a:rPr lang="en-US" sz="700" dirty="0">
                          <a:solidFill>
                            <a:schemeClr val="tx1">
                              <a:lumMod val="65000"/>
                              <a:lumOff val="35000"/>
                            </a:schemeClr>
                          </a:solidFill>
                          <a:latin typeface="Arial"/>
                          <a:cs typeface="Arial"/>
                        </a:rPr>
                        <a:t>Metrics / KPIs</a:t>
                      </a: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82296" indent="-82296">
                        <a:buFont typeface="Arial"/>
                        <a:buChar char="•"/>
                      </a:pPr>
                      <a:r>
                        <a:rPr lang="en-US" sz="700" i="1" dirty="0">
                          <a:solidFill>
                            <a:schemeClr val="tx1">
                              <a:lumMod val="65000"/>
                              <a:lumOff val="35000"/>
                            </a:schemeClr>
                          </a:solidFill>
                          <a:latin typeface="Arial"/>
                          <a:cs typeface="Arial"/>
                        </a:rPr>
                        <a:t>“Customer</a:t>
                      </a:r>
                      <a:r>
                        <a:rPr lang="en-US" sz="700" i="1" baseline="0" dirty="0">
                          <a:solidFill>
                            <a:schemeClr val="tx1">
                              <a:lumMod val="65000"/>
                              <a:lumOff val="35000"/>
                            </a:schemeClr>
                          </a:solidFill>
                          <a:latin typeface="Arial"/>
                          <a:cs typeface="Arial"/>
                        </a:rPr>
                        <a:t> q</a:t>
                      </a:r>
                      <a:r>
                        <a:rPr lang="en-US" sz="700" i="1" dirty="0">
                          <a:solidFill>
                            <a:schemeClr val="tx1">
                              <a:lumMod val="65000"/>
                              <a:lumOff val="35000"/>
                            </a:schemeClr>
                          </a:solidFill>
                          <a:latin typeface="Arial"/>
                          <a:cs typeface="Arial"/>
                        </a:rPr>
                        <a:t>uotes”</a:t>
                      </a:r>
                    </a:p>
                    <a:p>
                      <a:pPr marL="82296" indent="-82296">
                        <a:buFont typeface="Arial"/>
                        <a:buChar char="•"/>
                      </a:pPr>
                      <a:r>
                        <a:rPr lang="en-US" sz="700" dirty="0">
                          <a:solidFill>
                            <a:schemeClr val="tx1">
                              <a:lumMod val="65000"/>
                              <a:lumOff val="35000"/>
                            </a:schemeClr>
                          </a:solidFill>
                          <a:latin typeface="Arial"/>
                          <a:cs typeface="Arial"/>
                        </a:rPr>
                        <a:t>C-SAT, NPS</a:t>
                      </a:r>
                    </a:p>
                    <a:p>
                      <a:pPr marL="82296" indent="-82296">
                        <a:buFont typeface="Arial"/>
                        <a:buChar char="•"/>
                      </a:pPr>
                      <a:r>
                        <a:rPr lang="en-US" sz="700" dirty="0">
                          <a:solidFill>
                            <a:schemeClr val="tx1">
                              <a:lumMod val="65000"/>
                              <a:lumOff val="35000"/>
                            </a:schemeClr>
                          </a:solidFill>
                          <a:latin typeface="Arial"/>
                          <a:cs typeface="Arial"/>
                        </a:rPr>
                        <a:t>Social Media Sentiment</a:t>
                      </a:r>
                    </a:p>
                    <a:p>
                      <a:pPr marL="82296" indent="-82296">
                        <a:buFont typeface="Arial"/>
                        <a:buChar char="•"/>
                      </a:pPr>
                      <a:r>
                        <a:rPr lang="en-US" sz="700" dirty="0">
                          <a:solidFill>
                            <a:schemeClr val="tx1">
                              <a:lumMod val="65000"/>
                              <a:lumOff val="35000"/>
                            </a:schemeClr>
                          </a:solidFill>
                          <a:latin typeface="Arial"/>
                          <a:cs typeface="Arial"/>
                        </a:rPr>
                        <a:t>Metrics / KPIs</a:t>
                      </a: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82296" indent="-82296">
                        <a:buFont typeface="Arial"/>
                        <a:buChar char="•"/>
                      </a:pPr>
                      <a:r>
                        <a:rPr lang="en-US" sz="700" i="1" dirty="0">
                          <a:solidFill>
                            <a:schemeClr val="tx1">
                              <a:lumMod val="65000"/>
                              <a:lumOff val="35000"/>
                            </a:schemeClr>
                          </a:solidFill>
                          <a:latin typeface="Arial"/>
                          <a:cs typeface="Arial"/>
                        </a:rPr>
                        <a:t>“Customer</a:t>
                      </a:r>
                      <a:r>
                        <a:rPr lang="en-US" sz="700" i="1" baseline="0" dirty="0">
                          <a:solidFill>
                            <a:schemeClr val="tx1">
                              <a:lumMod val="65000"/>
                              <a:lumOff val="35000"/>
                            </a:schemeClr>
                          </a:solidFill>
                          <a:latin typeface="Arial"/>
                          <a:cs typeface="Arial"/>
                        </a:rPr>
                        <a:t> q</a:t>
                      </a:r>
                      <a:r>
                        <a:rPr lang="en-US" sz="700" i="1" dirty="0">
                          <a:solidFill>
                            <a:schemeClr val="tx1">
                              <a:lumMod val="65000"/>
                              <a:lumOff val="35000"/>
                            </a:schemeClr>
                          </a:solidFill>
                          <a:latin typeface="Arial"/>
                          <a:cs typeface="Arial"/>
                        </a:rPr>
                        <a:t>uotes”</a:t>
                      </a:r>
                    </a:p>
                    <a:p>
                      <a:pPr marL="82296" indent="-82296">
                        <a:buFont typeface="Arial"/>
                        <a:buChar char="•"/>
                      </a:pPr>
                      <a:r>
                        <a:rPr lang="en-US" sz="700" dirty="0">
                          <a:solidFill>
                            <a:schemeClr val="tx1">
                              <a:lumMod val="65000"/>
                              <a:lumOff val="35000"/>
                            </a:schemeClr>
                          </a:solidFill>
                          <a:latin typeface="Arial"/>
                          <a:cs typeface="Arial"/>
                        </a:rPr>
                        <a:t>C-SAT, NPS</a:t>
                      </a:r>
                    </a:p>
                    <a:p>
                      <a:pPr marL="82296" indent="-82296">
                        <a:buFont typeface="Arial"/>
                        <a:buChar char="•"/>
                      </a:pPr>
                      <a:r>
                        <a:rPr lang="en-US" sz="700" dirty="0">
                          <a:solidFill>
                            <a:schemeClr val="tx1">
                              <a:lumMod val="65000"/>
                              <a:lumOff val="35000"/>
                            </a:schemeClr>
                          </a:solidFill>
                          <a:latin typeface="Arial"/>
                          <a:cs typeface="Arial"/>
                        </a:rPr>
                        <a:t>Social Media Sentiment</a:t>
                      </a:r>
                    </a:p>
                    <a:p>
                      <a:pPr marL="82296" indent="-82296">
                        <a:buFont typeface="Arial"/>
                        <a:buChar char="•"/>
                      </a:pPr>
                      <a:r>
                        <a:rPr lang="en-US" sz="700" dirty="0">
                          <a:solidFill>
                            <a:schemeClr val="tx1">
                              <a:lumMod val="65000"/>
                              <a:lumOff val="35000"/>
                            </a:schemeClr>
                          </a:solidFill>
                          <a:latin typeface="Arial"/>
                          <a:cs typeface="Arial"/>
                        </a:rPr>
                        <a:t>Metrics</a:t>
                      </a:r>
                      <a:r>
                        <a:rPr lang="en-US" sz="700" baseline="0" dirty="0">
                          <a:solidFill>
                            <a:schemeClr val="tx1">
                              <a:lumMod val="65000"/>
                              <a:lumOff val="35000"/>
                            </a:schemeClr>
                          </a:solidFill>
                          <a:latin typeface="Arial"/>
                          <a:cs typeface="Arial"/>
                        </a:rPr>
                        <a:t> / KPIs</a:t>
                      </a:r>
                      <a:endParaRPr lang="en-US" sz="700" dirty="0">
                        <a:solidFill>
                          <a:schemeClr val="tx1">
                            <a:lumMod val="65000"/>
                            <a:lumOff val="35000"/>
                          </a:schemeClr>
                        </a:solidFill>
                        <a:latin typeface="Arial"/>
                        <a:cs typeface="Arial"/>
                      </a:endParaRPr>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82296" indent="-82296">
                        <a:buFont typeface="Arial"/>
                        <a:buChar char="•"/>
                      </a:pPr>
                      <a:r>
                        <a:rPr lang="en-US" sz="700" i="1" dirty="0">
                          <a:solidFill>
                            <a:schemeClr val="tx1">
                              <a:lumMod val="65000"/>
                              <a:lumOff val="35000"/>
                            </a:schemeClr>
                          </a:solidFill>
                          <a:latin typeface="Arial"/>
                          <a:cs typeface="Arial"/>
                        </a:rPr>
                        <a:t>“Customer</a:t>
                      </a:r>
                      <a:r>
                        <a:rPr lang="en-US" sz="700" i="1" baseline="0" dirty="0">
                          <a:solidFill>
                            <a:schemeClr val="tx1">
                              <a:lumMod val="65000"/>
                              <a:lumOff val="35000"/>
                            </a:schemeClr>
                          </a:solidFill>
                          <a:latin typeface="Arial"/>
                          <a:cs typeface="Arial"/>
                        </a:rPr>
                        <a:t> q</a:t>
                      </a:r>
                      <a:r>
                        <a:rPr lang="en-US" sz="700" i="1" dirty="0">
                          <a:solidFill>
                            <a:schemeClr val="tx1">
                              <a:lumMod val="65000"/>
                              <a:lumOff val="35000"/>
                            </a:schemeClr>
                          </a:solidFill>
                          <a:latin typeface="Arial"/>
                          <a:cs typeface="Arial"/>
                        </a:rPr>
                        <a:t>uotes”</a:t>
                      </a:r>
                    </a:p>
                    <a:p>
                      <a:pPr marL="82296" indent="-82296">
                        <a:buFont typeface="Arial"/>
                        <a:buChar char="•"/>
                      </a:pPr>
                      <a:r>
                        <a:rPr lang="en-US" sz="700" dirty="0">
                          <a:solidFill>
                            <a:schemeClr val="tx1">
                              <a:lumMod val="65000"/>
                              <a:lumOff val="35000"/>
                            </a:schemeClr>
                          </a:solidFill>
                          <a:latin typeface="Arial"/>
                          <a:cs typeface="Arial"/>
                        </a:rPr>
                        <a:t>C-SAT, NPS</a:t>
                      </a:r>
                    </a:p>
                    <a:p>
                      <a:pPr marL="82296" indent="-82296">
                        <a:buFont typeface="Arial"/>
                        <a:buChar char="•"/>
                      </a:pPr>
                      <a:r>
                        <a:rPr lang="en-US" sz="700" dirty="0">
                          <a:solidFill>
                            <a:schemeClr val="tx1">
                              <a:lumMod val="65000"/>
                              <a:lumOff val="35000"/>
                            </a:schemeClr>
                          </a:solidFill>
                          <a:latin typeface="Arial"/>
                          <a:cs typeface="Arial"/>
                        </a:rPr>
                        <a:t>Social Media Sentiment</a:t>
                      </a:r>
                    </a:p>
                    <a:p>
                      <a:pPr marL="82296" indent="-82296">
                        <a:buFont typeface="Arial"/>
                        <a:buChar char="•"/>
                      </a:pPr>
                      <a:r>
                        <a:rPr lang="en-US" sz="700" dirty="0">
                          <a:solidFill>
                            <a:schemeClr val="tx1">
                              <a:lumMod val="65000"/>
                              <a:lumOff val="35000"/>
                            </a:schemeClr>
                          </a:solidFill>
                          <a:latin typeface="Arial"/>
                          <a:cs typeface="Arial"/>
                        </a:rPr>
                        <a:t>Metrics / KPIs</a:t>
                      </a:r>
                    </a:p>
                  </a:txBody>
                  <a:tcPr>
                    <a:lnL w="3175"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7" name="Freeform 6"/>
          <p:cNvSpPr/>
          <p:nvPr/>
        </p:nvSpPr>
        <p:spPr>
          <a:xfrm>
            <a:off x="5181600" y="2705100"/>
            <a:ext cx="2241550" cy="1384300"/>
          </a:xfrm>
          <a:custGeom>
            <a:avLst/>
            <a:gdLst>
              <a:gd name="connsiteX0" fmla="*/ 0 w 2241550"/>
              <a:gd name="connsiteY0" fmla="*/ 0 h 1384300"/>
              <a:gd name="connsiteX1" fmla="*/ 1492250 w 2241550"/>
              <a:gd name="connsiteY1" fmla="*/ 1384300 h 1384300"/>
              <a:gd name="connsiteX2" fmla="*/ 2241550 w 2241550"/>
              <a:gd name="connsiteY2" fmla="*/ 1384300 h 1384300"/>
            </a:gdLst>
            <a:ahLst/>
            <a:cxnLst>
              <a:cxn ang="0">
                <a:pos x="connsiteX0" y="connsiteY0"/>
              </a:cxn>
              <a:cxn ang="0">
                <a:pos x="connsiteX1" y="connsiteY1"/>
              </a:cxn>
              <a:cxn ang="0">
                <a:pos x="connsiteX2" y="connsiteY2"/>
              </a:cxn>
            </a:cxnLst>
            <a:rect l="l" t="t" r="r" b="b"/>
            <a:pathLst>
              <a:path w="2241550" h="1384300">
                <a:moveTo>
                  <a:pt x="0" y="0"/>
                </a:moveTo>
                <a:lnTo>
                  <a:pt x="1492250" y="1384300"/>
                </a:lnTo>
                <a:lnTo>
                  <a:pt x="2241550" y="1384300"/>
                </a:lnTo>
              </a:path>
            </a:pathLst>
          </a:custGeom>
          <a:ln w="38100" cmpd="dbl">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Freeform 5"/>
          <p:cNvSpPr/>
          <p:nvPr/>
        </p:nvSpPr>
        <p:spPr>
          <a:xfrm>
            <a:off x="727676" y="1867243"/>
            <a:ext cx="8169189" cy="2210487"/>
          </a:xfrm>
          <a:custGeom>
            <a:avLst/>
            <a:gdLst>
              <a:gd name="connsiteX0" fmla="*/ 0 w 8169189"/>
              <a:gd name="connsiteY0" fmla="*/ 1112108 h 2210487"/>
              <a:gd name="connsiteX1" fmla="*/ 748270 w 8169189"/>
              <a:gd name="connsiteY1" fmla="*/ 0 h 2210487"/>
              <a:gd name="connsiteX2" fmla="*/ 1489675 w 8169189"/>
              <a:gd name="connsiteY2" fmla="*/ 1922162 h 2210487"/>
              <a:gd name="connsiteX3" fmla="*/ 2231081 w 8169189"/>
              <a:gd name="connsiteY3" fmla="*/ 1331784 h 2210487"/>
              <a:gd name="connsiteX4" fmla="*/ 2965621 w 8169189"/>
              <a:gd name="connsiteY4" fmla="*/ 1633838 h 2210487"/>
              <a:gd name="connsiteX5" fmla="*/ 3713892 w 8169189"/>
              <a:gd name="connsiteY5" fmla="*/ 2210487 h 2210487"/>
              <a:gd name="connsiteX6" fmla="*/ 4475892 w 8169189"/>
              <a:gd name="connsiteY6" fmla="*/ 844379 h 2210487"/>
              <a:gd name="connsiteX7" fmla="*/ 5217297 w 8169189"/>
              <a:gd name="connsiteY7" fmla="*/ 302054 h 2210487"/>
              <a:gd name="connsiteX8" fmla="*/ 5951838 w 8169189"/>
              <a:gd name="connsiteY8" fmla="*/ 1393568 h 2210487"/>
              <a:gd name="connsiteX9" fmla="*/ 6679513 w 8169189"/>
              <a:gd name="connsiteY9" fmla="*/ 823784 h 2210487"/>
              <a:gd name="connsiteX10" fmla="*/ 7468973 w 8169189"/>
              <a:gd name="connsiteY10" fmla="*/ 823784 h 2210487"/>
              <a:gd name="connsiteX11" fmla="*/ 8169189 w 8169189"/>
              <a:gd name="connsiteY11" fmla="*/ 1393568 h 2210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169189" h="2210487">
                <a:moveTo>
                  <a:pt x="0" y="1112108"/>
                </a:moveTo>
                <a:lnTo>
                  <a:pt x="748270" y="0"/>
                </a:lnTo>
                <a:lnTo>
                  <a:pt x="1489675" y="1922162"/>
                </a:lnTo>
                <a:lnTo>
                  <a:pt x="2231081" y="1331784"/>
                </a:lnTo>
                <a:lnTo>
                  <a:pt x="2965621" y="1633838"/>
                </a:lnTo>
                <a:lnTo>
                  <a:pt x="3713892" y="2210487"/>
                </a:lnTo>
                <a:lnTo>
                  <a:pt x="4475892" y="844379"/>
                </a:lnTo>
                <a:lnTo>
                  <a:pt x="5217297" y="302054"/>
                </a:lnTo>
                <a:lnTo>
                  <a:pt x="5951838" y="1393568"/>
                </a:lnTo>
                <a:lnTo>
                  <a:pt x="6679513" y="823784"/>
                </a:lnTo>
                <a:lnTo>
                  <a:pt x="7468973" y="823784"/>
                </a:lnTo>
                <a:lnTo>
                  <a:pt x="8169189" y="1393568"/>
                </a:lnTo>
              </a:path>
            </a:pathLst>
          </a:custGeom>
          <a:ln w="381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Rectangle 2"/>
          <p:cNvSpPr/>
          <p:nvPr/>
        </p:nvSpPr>
        <p:spPr>
          <a:xfrm>
            <a:off x="0" y="0"/>
            <a:ext cx="9144000" cy="95744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Shape 91"/>
          <p:cNvSpPr/>
          <p:nvPr/>
        </p:nvSpPr>
        <p:spPr>
          <a:xfrm>
            <a:off x="1016491" y="5559"/>
            <a:ext cx="3271595" cy="57515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71437" tIns="71437" rIns="71437" bIns="71437" numCol="1" anchor="ctr">
            <a:spAutoFit/>
          </a:bodyPr>
          <a:lstStyle/>
          <a:p>
            <a:pPr lvl="0">
              <a:defRPr sz="1800"/>
            </a:pPr>
            <a:r>
              <a:rPr sz="1600" dirty="0">
                <a:solidFill>
                  <a:srgbClr val="3366FF"/>
                </a:solidFill>
                <a:latin typeface="Arial"/>
                <a:cs typeface="Arial"/>
              </a:rPr>
              <a:t>PERSONA</a:t>
            </a:r>
            <a:r>
              <a:rPr sz="1200" dirty="0">
                <a:solidFill>
                  <a:srgbClr val="3366FF"/>
                </a:solidFill>
                <a:latin typeface="Arial"/>
                <a:cs typeface="Arial"/>
              </a:rPr>
              <a:t> </a:t>
            </a:r>
            <a:r>
              <a:rPr sz="1200" dirty="0">
                <a:solidFill>
                  <a:srgbClr val="3366FF"/>
                </a:solidFill>
                <a:latin typeface="Arial"/>
                <a:ea typeface="Helvetica"/>
                <a:cs typeface="Arial"/>
                <a:sym typeface="Helvetica"/>
              </a:rPr>
              <a:t>NAME</a:t>
            </a:r>
            <a:endParaRPr lang="en-US" sz="1200" dirty="0">
              <a:solidFill>
                <a:srgbClr val="3366FF"/>
              </a:solidFill>
              <a:latin typeface="Arial"/>
              <a:ea typeface="Helvetica"/>
              <a:cs typeface="Arial"/>
              <a:sym typeface="Helvetica"/>
            </a:endParaRPr>
          </a:p>
          <a:p>
            <a:pPr lvl="0">
              <a:defRPr sz="1800"/>
            </a:pPr>
            <a:r>
              <a:rPr lang="en-US" sz="1200" dirty="0">
                <a:solidFill>
                  <a:schemeClr val="tx1">
                    <a:lumMod val="65000"/>
                    <a:lumOff val="35000"/>
                  </a:schemeClr>
                </a:solidFill>
                <a:latin typeface="Arial"/>
                <a:ea typeface="Helvetica"/>
                <a:cs typeface="Arial"/>
                <a:sym typeface="Helvetica"/>
              </a:rPr>
              <a:t>Short description of this persona</a:t>
            </a:r>
            <a:endParaRPr sz="1200" dirty="0">
              <a:solidFill>
                <a:schemeClr val="tx1">
                  <a:lumMod val="65000"/>
                  <a:lumOff val="35000"/>
                </a:schemeClr>
              </a:solidFill>
              <a:latin typeface="Arial"/>
              <a:ea typeface="Helvetica"/>
              <a:cs typeface="Arial"/>
              <a:sym typeface="Helvetica"/>
            </a:endParaRPr>
          </a:p>
        </p:txBody>
      </p:sp>
      <p:sp>
        <p:nvSpPr>
          <p:cNvPr id="92" name="Shape 92"/>
          <p:cNvSpPr/>
          <p:nvPr/>
        </p:nvSpPr>
        <p:spPr>
          <a:xfrm>
            <a:off x="1016664" y="458586"/>
            <a:ext cx="2845033" cy="499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71437" tIns="71437" rIns="71437" bIns="71437" numCol="1" anchor="ctr">
            <a:spAutoFit/>
          </a:bodyPr>
          <a:lstStyle/>
          <a:p>
            <a:pPr>
              <a:lnSpc>
                <a:spcPct val="110000"/>
              </a:lnSpc>
              <a:defRPr sz="1800"/>
            </a:pPr>
            <a:r>
              <a:rPr sz="700" dirty="0">
                <a:solidFill>
                  <a:schemeClr val="tx1">
                    <a:lumMod val="65000"/>
                    <a:lumOff val="35000"/>
                  </a:schemeClr>
                </a:solidFill>
                <a:latin typeface="Arial"/>
                <a:cs typeface="Arial"/>
              </a:rPr>
              <a:t>Descriptive text </a:t>
            </a:r>
            <a:r>
              <a:rPr lang="en-US" sz="700" dirty="0">
                <a:solidFill>
                  <a:schemeClr val="tx1">
                    <a:lumMod val="65000"/>
                    <a:lumOff val="35000"/>
                  </a:schemeClr>
                </a:solidFill>
                <a:latin typeface="Arial"/>
                <a:cs typeface="Arial"/>
              </a:rPr>
              <a:t>that explains a little bit about who the persona is.</a:t>
            </a:r>
            <a:endParaRPr sz="700" dirty="0">
              <a:solidFill>
                <a:schemeClr val="tx1">
                  <a:lumMod val="65000"/>
                  <a:lumOff val="35000"/>
                </a:schemeClr>
              </a:solidFill>
              <a:latin typeface="Arial"/>
              <a:cs typeface="Arial"/>
            </a:endParaRPr>
          </a:p>
          <a:p>
            <a:pPr lvl="0" algn="l">
              <a:lnSpc>
                <a:spcPct val="110000"/>
              </a:lnSpc>
              <a:defRPr sz="1800"/>
            </a:pPr>
            <a:r>
              <a:rPr lang="en-US" sz="700" dirty="0">
                <a:solidFill>
                  <a:schemeClr val="tx1">
                    <a:lumMod val="65000"/>
                    <a:lumOff val="35000"/>
                  </a:schemeClr>
                </a:solidFill>
                <a:latin typeface="Arial"/>
                <a:cs typeface="Arial"/>
              </a:rPr>
              <a:t>This will provide background context for the information below and help your audience develop empathy for the persona.</a:t>
            </a:r>
            <a:endParaRPr sz="700" dirty="0">
              <a:solidFill>
                <a:schemeClr val="tx1">
                  <a:lumMod val="65000"/>
                  <a:lumOff val="35000"/>
                </a:schemeClr>
              </a:solidFill>
              <a:latin typeface="Arial"/>
              <a:cs typeface="Arial"/>
            </a:endParaRPr>
          </a:p>
        </p:txBody>
      </p:sp>
      <p:sp>
        <p:nvSpPr>
          <p:cNvPr id="141" name="Shape 226"/>
          <p:cNvSpPr/>
          <p:nvPr/>
        </p:nvSpPr>
        <p:spPr>
          <a:xfrm>
            <a:off x="1810877" y="1801256"/>
            <a:ext cx="1352849" cy="592710"/>
          </a:xfrm>
          <a:prstGeom prst="rect">
            <a:avLst/>
          </a:prstGeom>
          <a:ln w="12700">
            <a:miter lim="400000"/>
          </a:ln>
          <a:extLst>
            <a:ext uri="{C572A759-6A51-4108-AA02-DFA0A04FC94B}">
              <ma14:wrappingTextBoxFlag xmlns:ma14="http://schemas.microsoft.com/office/mac/drawingml/2011/main" xmlns="" val="1"/>
            </a:ext>
          </a:extLst>
        </p:spPr>
        <p:txBody>
          <a:bodyPr wrap="square" lIns="26789" tIns="26789" rIns="26789" bIns="26789" anchor="t">
            <a:spAutoFit/>
          </a:bodyPr>
          <a:lstStyle/>
          <a:p>
            <a:pPr>
              <a:buSzPct val="100000"/>
              <a:defRPr sz="1800"/>
            </a:pPr>
            <a:r>
              <a:rPr lang="en-US" sz="700" b="1" dirty="0">
                <a:solidFill>
                  <a:schemeClr val="tx1">
                    <a:lumMod val="65000"/>
                    <a:lumOff val="35000"/>
                  </a:schemeClr>
                </a:solidFill>
                <a:latin typeface="Arial"/>
                <a:ea typeface="Arial"/>
                <a:cs typeface="Arial"/>
                <a:sym typeface="Arial"/>
              </a:rPr>
              <a:t>Step title</a:t>
            </a:r>
          </a:p>
          <a:p>
            <a:pPr>
              <a:buSzPct val="100000"/>
              <a:defRPr sz="1800"/>
            </a:pPr>
            <a:r>
              <a:rPr lang="en-US" sz="700" dirty="0">
                <a:solidFill>
                  <a:schemeClr val="tx1">
                    <a:lumMod val="65000"/>
                    <a:lumOff val="35000"/>
                  </a:schemeClr>
                </a:solidFill>
                <a:latin typeface="Arial"/>
                <a:ea typeface="Arial"/>
                <a:cs typeface="Arial"/>
                <a:sym typeface="Arial"/>
              </a:rPr>
              <a:t>Step description, which can be a bit longer. What is happening at this point in the journey? Be sure to use customers’ language.</a:t>
            </a:r>
          </a:p>
        </p:txBody>
      </p:sp>
      <p:sp>
        <p:nvSpPr>
          <p:cNvPr id="142" name="Shape 226"/>
          <p:cNvSpPr/>
          <p:nvPr/>
        </p:nvSpPr>
        <p:spPr>
          <a:xfrm>
            <a:off x="914952" y="3104486"/>
            <a:ext cx="939405" cy="161823"/>
          </a:xfrm>
          <a:prstGeom prst="rect">
            <a:avLst/>
          </a:prstGeom>
          <a:ln w="12700">
            <a:miter lim="400000"/>
          </a:ln>
          <a:extLst>
            <a:ext uri="{C572A759-6A51-4108-AA02-DFA0A04FC94B}">
              <ma14:wrappingTextBoxFlag xmlns:ma14="http://schemas.microsoft.com/office/mac/drawingml/2011/main" xmlns="" val="1"/>
            </a:ext>
          </a:extLst>
        </p:spPr>
        <p:txBody>
          <a:bodyPr wrap="square" lIns="26789" tIns="26789" rIns="26789" bIns="26789" anchor="t">
            <a:spAutoFit/>
          </a:bodyPr>
          <a:lstStyle/>
          <a:p>
            <a:pPr>
              <a:buSzPct val="100000"/>
              <a:defRPr sz="1800"/>
            </a:pPr>
            <a:r>
              <a:rPr lang="en-US" sz="700" b="1" dirty="0">
                <a:solidFill>
                  <a:schemeClr val="tx1">
                    <a:lumMod val="65000"/>
                    <a:lumOff val="35000"/>
                  </a:schemeClr>
                </a:solidFill>
                <a:latin typeface="Arial"/>
                <a:ea typeface="Arial"/>
                <a:cs typeface="Arial"/>
                <a:sym typeface="Arial"/>
              </a:rPr>
              <a:t>Step title</a:t>
            </a:r>
          </a:p>
        </p:txBody>
      </p:sp>
      <p:sp>
        <p:nvSpPr>
          <p:cNvPr id="9" name="Rectangle 8"/>
          <p:cNvSpPr/>
          <p:nvPr/>
        </p:nvSpPr>
        <p:spPr>
          <a:xfrm>
            <a:off x="99754" y="4747603"/>
            <a:ext cx="913280" cy="305138"/>
          </a:xfrm>
          <a:prstGeom prst="rect">
            <a:avLst/>
          </a:prstGeom>
          <a:no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bg1">
                    <a:lumMod val="75000"/>
                  </a:schemeClr>
                </a:solidFill>
                <a:latin typeface="Arial"/>
                <a:cs typeface="Arial"/>
              </a:rPr>
              <a:t>YOUR LOGO</a:t>
            </a:r>
          </a:p>
        </p:txBody>
      </p:sp>
      <p:sp>
        <p:nvSpPr>
          <p:cNvPr id="189" name="Shape 100"/>
          <p:cNvSpPr/>
          <p:nvPr/>
        </p:nvSpPr>
        <p:spPr>
          <a:xfrm>
            <a:off x="8115585" y="-7936"/>
            <a:ext cx="1041763" cy="146434"/>
          </a:xfrm>
          <a:prstGeom prst="rect">
            <a:avLst/>
          </a:prstGeom>
          <a:ln w="12700">
            <a:miter lim="400000"/>
          </a:ln>
          <a:extLst>
            <a:ext uri="{C572A759-6A51-4108-AA02-DFA0A04FC94B}">
              <ma14:wrappingTextBoxFlag xmlns:ma14="http://schemas.microsoft.com/office/mac/drawingml/2011/main" xmlns="" val="1"/>
            </a:ext>
          </a:extLst>
        </p:spPr>
        <p:txBody>
          <a:bodyPr wrap="square" lIns="26789" tIns="26789" rIns="26789" bIns="26789" anchor="ctr">
            <a:spAutoFit/>
          </a:bodyPr>
          <a:lstStyle>
            <a:lvl1pPr>
              <a:defRPr sz="1500">
                <a:latin typeface="Arial"/>
                <a:ea typeface="Arial"/>
                <a:cs typeface="Arial"/>
                <a:sym typeface="Arial"/>
              </a:defRPr>
            </a:lvl1pPr>
          </a:lstStyle>
          <a:p>
            <a:pPr lvl="0">
              <a:defRPr sz="1800"/>
            </a:pPr>
            <a:r>
              <a:rPr lang="en-US" sz="600" dirty="0">
                <a:solidFill>
                  <a:schemeClr val="tx1">
                    <a:lumMod val="50000"/>
                    <a:lumOff val="50000"/>
                  </a:schemeClr>
                </a:solidFill>
              </a:rPr>
              <a:t>Importance to Customer</a:t>
            </a:r>
            <a:endParaRPr sz="600" dirty="0">
              <a:solidFill>
                <a:schemeClr val="tx1">
                  <a:lumMod val="50000"/>
                  <a:lumOff val="50000"/>
                </a:schemeClr>
              </a:solidFill>
            </a:endParaRPr>
          </a:p>
        </p:txBody>
      </p:sp>
      <p:sp>
        <p:nvSpPr>
          <p:cNvPr id="197" name="Shape 226"/>
          <p:cNvSpPr/>
          <p:nvPr/>
        </p:nvSpPr>
        <p:spPr>
          <a:xfrm>
            <a:off x="1765152" y="3895270"/>
            <a:ext cx="939405" cy="161823"/>
          </a:xfrm>
          <a:prstGeom prst="rect">
            <a:avLst/>
          </a:prstGeom>
          <a:ln w="12700">
            <a:miter lim="400000"/>
          </a:ln>
          <a:extLst>
            <a:ext uri="{C572A759-6A51-4108-AA02-DFA0A04FC94B}">
              <ma14:wrappingTextBoxFlag xmlns:ma14="http://schemas.microsoft.com/office/mac/drawingml/2011/main" xmlns="" val="1"/>
            </a:ext>
          </a:extLst>
        </p:spPr>
        <p:txBody>
          <a:bodyPr wrap="square" lIns="26789" tIns="26789" rIns="26789" bIns="26789" anchor="t">
            <a:spAutoFit/>
          </a:bodyPr>
          <a:lstStyle/>
          <a:p>
            <a:pPr>
              <a:buSzPct val="100000"/>
              <a:defRPr sz="1800"/>
            </a:pPr>
            <a:r>
              <a:rPr lang="en-US" sz="700" b="1" dirty="0">
                <a:solidFill>
                  <a:schemeClr val="tx1">
                    <a:lumMod val="65000"/>
                    <a:lumOff val="35000"/>
                  </a:schemeClr>
                </a:solidFill>
                <a:latin typeface="Arial"/>
                <a:ea typeface="Arial"/>
                <a:cs typeface="Arial"/>
                <a:sym typeface="Arial"/>
              </a:rPr>
              <a:t>Step title</a:t>
            </a:r>
          </a:p>
        </p:txBody>
      </p:sp>
      <p:grpSp>
        <p:nvGrpSpPr>
          <p:cNvPr id="20" name="Group 19"/>
          <p:cNvGrpSpPr/>
          <p:nvPr/>
        </p:nvGrpSpPr>
        <p:grpSpPr>
          <a:xfrm>
            <a:off x="8115585" y="528958"/>
            <a:ext cx="902782" cy="160473"/>
            <a:chOff x="8115585" y="528958"/>
            <a:chExt cx="902782" cy="160473"/>
          </a:xfrm>
        </p:grpSpPr>
        <p:sp>
          <p:nvSpPr>
            <p:cNvPr id="89" name="Shape 100"/>
            <p:cNvSpPr/>
            <p:nvPr/>
          </p:nvSpPr>
          <p:spPr>
            <a:xfrm>
              <a:off x="8115585" y="528958"/>
              <a:ext cx="595916" cy="146434"/>
            </a:xfrm>
            <a:prstGeom prst="rect">
              <a:avLst/>
            </a:prstGeom>
            <a:ln w="12700">
              <a:miter lim="400000"/>
            </a:ln>
            <a:extLst>
              <a:ext uri="{C572A759-6A51-4108-AA02-DFA0A04FC94B}">
                <ma14:wrappingTextBoxFlag xmlns:ma14="http://schemas.microsoft.com/office/mac/drawingml/2011/main" xmlns="" val="1"/>
              </a:ext>
            </a:extLst>
          </p:spPr>
          <p:txBody>
            <a:bodyPr wrap="none" lIns="26789" tIns="26789" rIns="26789" bIns="26789" anchor="ctr">
              <a:spAutoFit/>
            </a:bodyPr>
            <a:lstStyle>
              <a:lvl1pPr>
                <a:defRPr sz="1500">
                  <a:latin typeface="Arial"/>
                  <a:ea typeface="Arial"/>
                  <a:cs typeface="Arial"/>
                  <a:sym typeface="Arial"/>
                </a:defRPr>
              </a:lvl1pPr>
            </a:lstStyle>
            <a:p>
              <a:pPr lvl="0">
                <a:defRPr sz="1800"/>
              </a:pPr>
              <a:r>
                <a:rPr lang="en-US" sz="600" dirty="0">
                  <a:solidFill>
                    <a:schemeClr val="tx1">
                      <a:lumMod val="50000"/>
                      <a:lumOff val="50000"/>
                    </a:schemeClr>
                  </a:solidFill>
                </a:rPr>
                <a:t>Typical Journey</a:t>
              </a:r>
              <a:endParaRPr sz="600" dirty="0">
                <a:solidFill>
                  <a:schemeClr val="tx1">
                    <a:lumMod val="50000"/>
                    <a:lumOff val="50000"/>
                  </a:schemeClr>
                </a:solidFill>
              </a:endParaRPr>
            </a:p>
          </p:txBody>
        </p:sp>
        <p:cxnSp>
          <p:nvCxnSpPr>
            <p:cNvPr id="93" name="Straight Connector 92"/>
            <p:cNvCxnSpPr/>
            <p:nvPr/>
          </p:nvCxnSpPr>
          <p:spPr>
            <a:xfrm>
              <a:off x="8146955" y="689431"/>
              <a:ext cx="871412" cy="0"/>
            </a:xfrm>
            <a:prstGeom prst="line">
              <a:avLst/>
            </a:prstGeom>
            <a:ln w="381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grpSp>
        <p:nvGrpSpPr>
          <p:cNvPr id="14" name="Group 13"/>
          <p:cNvGrpSpPr/>
          <p:nvPr/>
        </p:nvGrpSpPr>
        <p:grpSpPr>
          <a:xfrm>
            <a:off x="8115585" y="739901"/>
            <a:ext cx="902782" cy="158741"/>
            <a:chOff x="8140035" y="725231"/>
            <a:chExt cx="902782" cy="158741"/>
          </a:xfrm>
        </p:grpSpPr>
        <p:sp>
          <p:nvSpPr>
            <p:cNvPr id="90" name="Shape 100"/>
            <p:cNvSpPr/>
            <p:nvPr/>
          </p:nvSpPr>
          <p:spPr>
            <a:xfrm>
              <a:off x="8140035" y="725231"/>
              <a:ext cx="660036" cy="146434"/>
            </a:xfrm>
            <a:prstGeom prst="rect">
              <a:avLst/>
            </a:prstGeom>
            <a:ln w="12700">
              <a:miter lim="400000"/>
            </a:ln>
            <a:extLst>
              <a:ext uri="{C572A759-6A51-4108-AA02-DFA0A04FC94B}">
                <ma14:wrappingTextBoxFlag xmlns:ma14="http://schemas.microsoft.com/office/mac/drawingml/2011/main" xmlns="" val="1"/>
              </a:ext>
            </a:extLst>
          </p:spPr>
          <p:txBody>
            <a:bodyPr wrap="none" lIns="26789" tIns="26789" rIns="26789" bIns="26789" anchor="ctr">
              <a:spAutoFit/>
            </a:bodyPr>
            <a:lstStyle>
              <a:lvl1pPr>
                <a:defRPr sz="1500">
                  <a:latin typeface="Arial"/>
                  <a:ea typeface="Arial"/>
                  <a:cs typeface="Arial"/>
                  <a:sym typeface="Arial"/>
                </a:defRPr>
              </a:lvl1pPr>
            </a:lstStyle>
            <a:p>
              <a:pPr lvl="0">
                <a:defRPr sz="1800"/>
              </a:pPr>
              <a:r>
                <a:rPr lang="en-US" sz="600" dirty="0">
                  <a:solidFill>
                    <a:schemeClr val="tx1">
                      <a:lumMod val="50000"/>
                      <a:lumOff val="50000"/>
                    </a:schemeClr>
                  </a:solidFill>
                </a:rPr>
                <a:t>Alternate Journey</a:t>
              </a:r>
              <a:endParaRPr sz="600" dirty="0">
                <a:solidFill>
                  <a:schemeClr val="tx1">
                    <a:lumMod val="50000"/>
                    <a:lumOff val="50000"/>
                  </a:schemeClr>
                </a:solidFill>
              </a:endParaRPr>
            </a:p>
          </p:txBody>
        </p:sp>
        <p:cxnSp>
          <p:nvCxnSpPr>
            <p:cNvPr id="94" name="Straight Connector 93"/>
            <p:cNvCxnSpPr/>
            <p:nvPr/>
          </p:nvCxnSpPr>
          <p:spPr>
            <a:xfrm>
              <a:off x="8171405" y="883972"/>
              <a:ext cx="871412" cy="0"/>
            </a:xfrm>
            <a:prstGeom prst="line">
              <a:avLst/>
            </a:prstGeom>
            <a:ln w="38100" cmpd="dbl">
              <a:solidFill>
                <a:schemeClr val="bg1">
                  <a:lumMod val="75000"/>
                </a:schemeClr>
              </a:solidFill>
              <a:prstDash val="solid"/>
            </a:ln>
            <a:effectLst/>
          </p:spPr>
          <p:style>
            <a:lnRef idx="2">
              <a:schemeClr val="accent1"/>
            </a:lnRef>
            <a:fillRef idx="0">
              <a:schemeClr val="accent1"/>
            </a:fillRef>
            <a:effectRef idx="1">
              <a:schemeClr val="accent1"/>
            </a:effectRef>
            <a:fontRef idx="minor">
              <a:schemeClr val="tx1"/>
            </a:fontRef>
          </p:style>
        </p:cxnSp>
      </p:grpSp>
      <p:pic>
        <p:nvPicPr>
          <p:cNvPr id="76" name="Picture 75"/>
          <p:cNvPicPr>
            <a:picLocks noChangeAspect="1"/>
          </p:cNvPicPr>
          <p:nvPr/>
        </p:nvPicPr>
        <p:blipFill>
          <a:blip r:embed="rId2"/>
          <a:stretch>
            <a:fillRect/>
          </a:stretch>
        </p:blipFill>
        <p:spPr>
          <a:xfrm>
            <a:off x="1810878" y="3620950"/>
            <a:ext cx="274320" cy="274320"/>
          </a:xfrm>
          <a:prstGeom prst="rect">
            <a:avLst/>
          </a:prstGeom>
        </p:spPr>
      </p:pic>
      <p:pic>
        <p:nvPicPr>
          <p:cNvPr id="79" name="Picture 78"/>
          <p:cNvPicPr>
            <a:picLocks noChangeAspect="1"/>
          </p:cNvPicPr>
          <p:nvPr/>
        </p:nvPicPr>
        <p:blipFill>
          <a:blip r:embed="rId3"/>
          <a:stretch>
            <a:fillRect/>
          </a:stretch>
        </p:blipFill>
        <p:spPr>
          <a:xfrm>
            <a:off x="958944" y="2823822"/>
            <a:ext cx="274320" cy="274320"/>
          </a:xfrm>
          <a:prstGeom prst="rect">
            <a:avLst/>
          </a:prstGeom>
        </p:spPr>
      </p:pic>
      <p:pic>
        <p:nvPicPr>
          <p:cNvPr id="80" name="Picture 79"/>
          <p:cNvPicPr>
            <a:picLocks noChangeAspect="1"/>
          </p:cNvPicPr>
          <p:nvPr/>
        </p:nvPicPr>
        <p:blipFill>
          <a:blip r:embed="rId4"/>
          <a:stretch>
            <a:fillRect/>
          </a:stretch>
        </p:blipFill>
        <p:spPr>
          <a:xfrm>
            <a:off x="1566683" y="1823700"/>
            <a:ext cx="274320" cy="274320"/>
          </a:xfrm>
          <a:prstGeom prst="rect">
            <a:avLst/>
          </a:prstGeom>
        </p:spPr>
      </p:pic>
      <p:sp>
        <p:nvSpPr>
          <p:cNvPr id="78" name="Shape 115"/>
          <p:cNvSpPr/>
          <p:nvPr/>
        </p:nvSpPr>
        <p:spPr>
          <a:xfrm>
            <a:off x="123826" y="67177"/>
            <a:ext cx="816132" cy="81613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75000"/>
            </a:schemeClr>
          </a:solidFill>
          <a:ln w="12700">
            <a:miter lim="400000"/>
          </a:ln>
        </p:spPr>
        <p:txBody>
          <a:bodyPr lIns="0" tIns="0" rIns="0" bIns="0" anchor="ctr"/>
          <a:lstStyle/>
          <a:p>
            <a:pPr lvl="0" algn="ctr">
              <a:defRPr sz="3200">
                <a:solidFill>
                  <a:srgbClr val="FFFFFF"/>
                </a:solidFill>
              </a:defRPr>
            </a:pPr>
            <a:endParaRPr sz="1600" dirty="0">
              <a:latin typeface="Arial"/>
              <a:cs typeface="Arial"/>
            </a:endParaRPr>
          </a:p>
        </p:txBody>
      </p:sp>
      <p:sp>
        <p:nvSpPr>
          <p:cNvPr id="86" name="Freeform 85"/>
          <p:cNvSpPr/>
          <p:nvPr/>
        </p:nvSpPr>
        <p:spPr>
          <a:xfrm>
            <a:off x="252358" y="181127"/>
            <a:ext cx="557138" cy="701657"/>
          </a:xfrm>
          <a:custGeom>
            <a:avLst/>
            <a:gdLst>
              <a:gd name="connsiteX0" fmla="*/ 277881 w 557138"/>
              <a:gd name="connsiteY0" fmla="*/ 0 h 701657"/>
              <a:gd name="connsiteX1" fmla="*/ 431869 w 557138"/>
              <a:gd name="connsiteY1" fmla="*/ 153723 h 701657"/>
              <a:gd name="connsiteX2" fmla="*/ 431869 w 557138"/>
              <a:gd name="connsiteY2" fmla="*/ 255739 h 701657"/>
              <a:gd name="connsiteX3" fmla="*/ 367474 w 557138"/>
              <a:gd name="connsiteY3" fmla="*/ 422040 h 701657"/>
              <a:gd name="connsiteX4" fmla="*/ 395472 w 557138"/>
              <a:gd name="connsiteY4" fmla="*/ 486324 h 701657"/>
              <a:gd name="connsiteX5" fmla="*/ 412270 w 557138"/>
              <a:gd name="connsiteY5" fmla="*/ 505889 h 701657"/>
              <a:gd name="connsiteX6" fmla="*/ 557138 w 557138"/>
              <a:gd name="connsiteY6" fmla="*/ 590250 h 701657"/>
              <a:gd name="connsiteX7" fmla="*/ 503076 w 557138"/>
              <a:gd name="connsiteY7" fmla="*/ 634420 h 701657"/>
              <a:gd name="connsiteX8" fmla="*/ 54045 w 557138"/>
              <a:gd name="connsiteY8" fmla="*/ 634420 h 701657"/>
              <a:gd name="connsiteX9" fmla="*/ 0 w 557138"/>
              <a:gd name="connsiteY9" fmla="*/ 590264 h 701657"/>
              <a:gd name="connsiteX10" fmla="*/ 144892 w 557138"/>
              <a:gd name="connsiteY10" fmla="*/ 505889 h 701657"/>
              <a:gd name="connsiteX11" fmla="*/ 161690 w 557138"/>
              <a:gd name="connsiteY11" fmla="*/ 486324 h 701657"/>
              <a:gd name="connsiteX12" fmla="*/ 189688 w 557138"/>
              <a:gd name="connsiteY12" fmla="*/ 424835 h 701657"/>
              <a:gd name="connsiteX13" fmla="*/ 125293 w 557138"/>
              <a:gd name="connsiteY13" fmla="*/ 255739 h 701657"/>
              <a:gd name="connsiteX14" fmla="*/ 125293 w 557138"/>
              <a:gd name="connsiteY14" fmla="*/ 153723 h 701657"/>
              <a:gd name="connsiteX15" fmla="*/ 277881 w 557138"/>
              <a:gd name="connsiteY15" fmla="*/ 0 h 701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7138" h="701657">
                <a:moveTo>
                  <a:pt x="277881" y="0"/>
                </a:moveTo>
                <a:cubicBezTo>
                  <a:pt x="361874" y="0"/>
                  <a:pt x="431869" y="69874"/>
                  <a:pt x="431869" y="153723"/>
                </a:cubicBezTo>
                <a:lnTo>
                  <a:pt x="431869" y="255739"/>
                </a:lnTo>
                <a:cubicBezTo>
                  <a:pt x="431869" y="306049"/>
                  <a:pt x="405271" y="395488"/>
                  <a:pt x="367474" y="422040"/>
                </a:cubicBezTo>
                <a:lnTo>
                  <a:pt x="395472" y="486324"/>
                </a:lnTo>
                <a:cubicBezTo>
                  <a:pt x="398271" y="493312"/>
                  <a:pt x="405271" y="501696"/>
                  <a:pt x="412270" y="505889"/>
                </a:cubicBezTo>
                <a:lnTo>
                  <a:pt x="557138" y="590250"/>
                </a:lnTo>
                <a:lnTo>
                  <a:pt x="503076" y="634420"/>
                </a:lnTo>
                <a:cubicBezTo>
                  <a:pt x="367326" y="724070"/>
                  <a:pt x="189795" y="724070"/>
                  <a:pt x="54045" y="634420"/>
                </a:cubicBezTo>
                <a:lnTo>
                  <a:pt x="0" y="590264"/>
                </a:lnTo>
                <a:lnTo>
                  <a:pt x="144892" y="505889"/>
                </a:lnTo>
                <a:cubicBezTo>
                  <a:pt x="150491" y="501696"/>
                  <a:pt x="158891" y="493312"/>
                  <a:pt x="161690" y="486324"/>
                </a:cubicBezTo>
                <a:lnTo>
                  <a:pt x="189688" y="424835"/>
                </a:lnTo>
                <a:cubicBezTo>
                  <a:pt x="150491" y="396885"/>
                  <a:pt x="125293" y="306049"/>
                  <a:pt x="125293" y="255739"/>
                </a:cubicBezTo>
                <a:lnTo>
                  <a:pt x="125293" y="153723"/>
                </a:lnTo>
                <a:cubicBezTo>
                  <a:pt x="125293" y="69874"/>
                  <a:pt x="193888" y="0"/>
                  <a:pt x="277881" y="0"/>
                </a:cubicBezTo>
                <a:close/>
              </a:path>
            </a:pathLst>
          </a:custGeom>
          <a:solidFill>
            <a:schemeClr val="bg1"/>
          </a:solidFill>
          <a:ln w="12700">
            <a:miter lim="400000"/>
          </a:ln>
        </p:spPr>
        <p:txBody>
          <a:bodyPr wrap="square" lIns="0" tIns="0" rIns="0" bIns="0" anchor="ctr">
            <a:noAutofit/>
          </a:bodyPr>
          <a:lstStyle/>
          <a:p>
            <a:pPr lvl="0" algn="ctr">
              <a:defRPr sz="3200">
                <a:solidFill>
                  <a:srgbClr val="FFFFFF"/>
                </a:solidFill>
              </a:defRPr>
            </a:pPr>
            <a:endParaRPr sz="1600" dirty="0">
              <a:latin typeface="Arial"/>
              <a:cs typeface="Arial"/>
            </a:endParaRPr>
          </a:p>
        </p:txBody>
      </p:sp>
      <p:grpSp>
        <p:nvGrpSpPr>
          <p:cNvPr id="71" name="Group 70"/>
          <p:cNvGrpSpPr/>
          <p:nvPr/>
        </p:nvGrpSpPr>
        <p:grpSpPr>
          <a:xfrm>
            <a:off x="4207102" y="3849130"/>
            <a:ext cx="457200" cy="457200"/>
            <a:chOff x="545498" y="2187682"/>
            <a:chExt cx="457200" cy="457200"/>
          </a:xfrm>
        </p:grpSpPr>
        <p:sp>
          <p:nvSpPr>
            <p:cNvPr id="77" name="Oval 76"/>
            <p:cNvSpPr/>
            <p:nvPr/>
          </p:nvSpPr>
          <p:spPr>
            <a:xfrm>
              <a:off x="545498" y="2187682"/>
              <a:ext cx="457200" cy="457200"/>
            </a:xfrm>
            <a:prstGeom prst="ellipse">
              <a:avLst/>
            </a:prstGeom>
            <a:solidFill>
              <a:srgbClr val="FF0000">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614078" y="2256262"/>
              <a:ext cx="320040" cy="320040"/>
            </a:xfrm>
            <a:prstGeom prst="ellipse">
              <a:avLst/>
            </a:prstGeom>
            <a:solidFill>
              <a:srgbClr val="FF0000">
                <a:alpha val="5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Oval 94"/>
            <p:cNvSpPr/>
            <p:nvPr/>
          </p:nvSpPr>
          <p:spPr>
            <a:xfrm>
              <a:off x="692272" y="2334456"/>
              <a:ext cx="163652" cy="16365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6" name="Oval 95"/>
          <p:cNvSpPr/>
          <p:nvPr/>
        </p:nvSpPr>
        <p:spPr>
          <a:xfrm>
            <a:off x="6614964" y="3994088"/>
            <a:ext cx="163652" cy="16365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a:off x="7314627" y="3992272"/>
            <a:ext cx="163652" cy="16365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2135493" y="3685478"/>
            <a:ext cx="163652" cy="16365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Arc 17"/>
          <p:cNvSpPr/>
          <p:nvPr/>
        </p:nvSpPr>
        <p:spPr>
          <a:xfrm rot="20725089">
            <a:off x="2649698" y="3110785"/>
            <a:ext cx="1097627" cy="1077496"/>
          </a:xfrm>
          <a:prstGeom prst="arc">
            <a:avLst/>
          </a:prstGeom>
          <a:ln w="38100">
            <a:solidFill>
              <a:schemeClr val="bg1">
                <a:lumMod val="75000"/>
              </a:schemeClr>
            </a:solidFill>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99" name="Group 98"/>
          <p:cNvGrpSpPr/>
          <p:nvPr/>
        </p:nvGrpSpPr>
        <p:grpSpPr>
          <a:xfrm>
            <a:off x="3547865" y="3351688"/>
            <a:ext cx="320040" cy="320040"/>
            <a:chOff x="614078" y="1747953"/>
            <a:chExt cx="320040" cy="320040"/>
          </a:xfrm>
        </p:grpSpPr>
        <p:sp>
          <p:nvSpPr>
            <p:cNvPr id="100" name="Oval 99"/>
            <p:cNvSpPr/>
            <p:nvPr/>
          </p:nvSpPr>
          <p:spPr>
            <a:xfrm>
              <a:off x="614078" y="1747953"/>
              <a:ext cx="320040" cy="320040"/>
            </a:xfrm>
            <a:prstGeom prst="ellipse">
              <a:avLst/>
            </a:prstGeom>
            <a:solidFill>
              <a:srgbClr val="FF0000">
                <a:alpha val="5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Oval 100"/>
            <p:cNvSpPr/>
            <p:nvPr/>
          </p:nvSpPr>
          <p:spPr>
            <a:xfrm>
              <a:off x="692272" y="1826147"/>
              <a:ext cx="163652" cy="16365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02" name="Oval 101"/>
          <p:cNvSpPr/>
          <p:nvPr/>
        </p:nvSpPr>
        <p:spPr>
          <a:xfrm>
            <a:off x="2872812" y="3143862"/>
            <a:ext cx="163652" cy="163652"/>
          </a:xfrm>
          <a:prstGeom prst="ellips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Oval 114"/>
          <p:cNvSpPr/>
          <p:nvPr/>
        </p:nvSpPr>
        <p:spPr>
          <a:xfrm>
            <a:off x="5117740" y="2636595"/>
            <a:ext cx="163652" cy="163652"/>
          </a:xfrm>
          <a:prstGeom prst="ellips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Oval 117"/>
          <p:cNvSpPr/>
          <p:nvPr/>
        </p:nvSpPr>
        <p:spPr>
          <a:xfrm>
            <a:off x="6614964" y="3143862"/>
            <a:ext cx="163652" cy="163652"/>
          </a:xfrm>
          <a:prstGeom prst="ellips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9" name="Oval 118"/>
          <p:cNvSpPr/>
          <p:nvPr/>
        </p:nvSpPr>
        <p:spPr>
          <a:xfrm>
            <a:off x="8797073" y="3145220"/>
            <a:ext cx="163652" cy="163652"/>
          </a:xfrm>
          <a:prstGeom prst="ellips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0" name="Group 119"/>
          <p:cNvGrpSpPr/>
          <p:nvPr/>
        </p:nvGrpSpPr>
        <p:grpSpPr>
          <a:xfrm>
            <a:off x="8016275" y="2538639"/>
            <a:ext cx="320040" cy="320040"/>
            <a:chOff x="1103030" y="1753213"/>
            <a:chExt cx="320040" cy="320040"/>
          </a:xfrm>
        </p:grpSpPr>
        <p:sp>
          <p:nvSpPr>
            <p:cNvPr id="121" name="Oval 120"/>
            <p:cNvSpPr/>
            <p:nvPr/>
          </p:nvSpPr>
          <p:spPr>
            <a:xfrm>
              <a:off x="1103030" y="1753213"/>
              <a:ext cx="320040" cy="320040"/>
            </a:xfrm>
            <a:prstGeom prst="ellipse">
              <a:avLst/>
            </a:prstGeom>
            <a:solidFill>
              <a:srgbClr val="FFC000">
                <a:alpha val="5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1181224" y="1831407"/>
              <a:ext cx="163652" cy="163652"/>
            </a:xfrm>
            <a:prstGeom prst="ellips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23" name="Group 122"/>
          <p:cNvGrpSpPr/>
          <p:nvPr/>
        </p:nvGrpSpPr>
        <p:grpSpPr>
          <a:xfrm>
            <a:off x="575321" y="2800247"/>
            <a:ext cx="320040" cy="320040"/>
            <a:chOff x="1103030" y="1753213"/>
            <a:chExt cx="320040" cy="320040"/>
          </a:xfrm>
        </p:grpSpPr>
        <p:sp>
          <p:nvSpPr>
            <p:cNvPr id="124" name="Oval 123"/>
            <p:cNvSpPr/>
            <p:nvPr/>
          </p:nvSpPr>
          <p:spPr>
            <a:xfrm>
              <a:off x="1103030" y="1753213"/>
              <a:ext cx="320040" cy="320040"/>
            </a:xfrm>
            <a:prstGeom prst="ellipse">
              <a:avLst/>
            </a:prstGeom>
            <a:solidFill>
              <a:srgbClr val="FFC000">
                <a:alpha val="5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5" name="Oval 124"/>
            <p:cNvSpPr/>
            <p:nvPr/>
          </p:nvSpPr>
          <p:spPr>
            <a:xfrm>
              <a:off x="1181224" y="1831407"/>
              <a:ext cx="163652" cy="163652"/>
            </a:xfrm>
            <a:prstGeom prst="ellips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29" name="Group 128"/>
          <p:cNvGrpSpPr/>
          <p:nvPr/>
        </p:nvGrpSpPr>
        <p:grpSpPr>
          <a:xfrm>
            <a:off x="7184341" y="2470059"/>
            <a:ext cx="457200" cy="457200"/>
            <a:chOff x="1034450" y="2192942"/>
            <a:chExt cx="457200" cy="457200"/>
          </a:xfrm>
        </p:grpSpPr>
        <p:sp>
          <p:nvSpPr>
            <p:cNvPr id="130" name="Oval 129"/>
            <p:cNvSpPr/>
            <p:nvPr/>
          </p:nvSpPr>
          <p:spPr>
            <a:xfrm>
              <a:off x="1034450" y="2192942"/>
              <a:ext cx="457200" cy="457200"/>
            </a:xfrm>
            <a:prstGeom prst="ellipse">
              <a:avLst/>
            </a:prstGeom>
            <a:solidFill>
              <a:srgbClr val="FFC000">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1" name="Oval 130"/>
            <p:cNvSpPr/>
            <p:nvPr/>
          </p:nvSpPr>
          <p:spPr>
            <a:xfrm>
              <a:off x="1103030" y="2261522"/>
              <a:ext cx="320040" cy="320040"/>
            </a:xfrm>
            <a:prstGeom prst="ellipse">
              <a:avLst/>
            </a:prstGeom>
            <a:solidFill>
              <a:srgbClr val="FFC000">
                <a:alpha val="5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Oval 133"/>
            <p:cNvSpPr/>
            <p:nvPr/>
          </p:nvSpPr>
          <p:spPr>
            <a:xfrm>
              <a:off x="1181224" y="2339716"/>
              <a:ext cx="163652" cy="163652"/>
            </a:xfrm>
            <a:prstGeom prst="ellips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5" name="Oval 134"/>
          <p:cNvSpPr/>
          <p:nvPr/>
        </p:nvSpPr>
        <p:spPr>
          <a:xfrm>
            <a:off x="1390230" y="1801256"/>
            <a:ext cx="163652" cy="163652"/>
          </a:xfrm>
          <a:prstGeom prst="ellipse">
            <a:avLst/>
          </a:prstGeom>
          <a:solidFill>
            <a:srgbClr val="00AA4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36" name="Group 135"/>
          <p:cNvGrpSpPr/>
          <p:nvPr/>
        </p:nvGrpSpPr>
        <p:grpSpPr>
          <a:xfrm>
            <a:off x="5795002" y="2022154"/>
            <a:ext cx="320040" cy="320040"/>
            <a:chOff x="1589504" y="1753213"/>
            <a:chExt cx="320040" cy="320040"/>
          </a:xfrm>
        </p:grpSpPr>
        <p:sp>
          <p:nvSpPr>
            <p:cNvPr id="137" name="Oval 136"/>
            <p:cNvSpPr/>
            <p:nvPr/>
          </p:nvSpPr>
          <p:spPr>
            <a:xfrm>
              <a:off x="1589504" y="1753213"/>
              <a:ext cx="320040" cy="320040"/>
            </a:xfrm>
            <a:prstGeom prst="ellipse">
              <a:avLst/>
            </a:prstGeom>
            <a:solidFill>
              <a:srgbClr val="00AA4E">
                <a:alpha val="5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8" name="Oval 137"/>
            <p:cNvSpPr/>
            <p:nvPr/>
          </p:nvSpPr>
          <p:spPr>
            <a:xfrm>
              <a:off x="1667698" y="1831407"/>
              <a:ext cx="163652" cy="163652"/>
            </a:xfrm>
            <a:prstGeom prst="ellipse">
              <a:avLst/>
            </a:prstGeom>
            <a:solidFill>
              <a:srgbClr val="00AA4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43" name="Oval 142"/>
          <p:cNvSpPr/>
          <p:nvPr/>
        </p:nvSpPr>
        <p:spPr>
          <a:xfrm>
            <a:off x="8146909" y="265569"/>
            <a:ext cx="163652" cy="16365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1"/>
          <p:cNvGrpSpPr/>
          <p:nvPr/>
        </p:nvGrpSpPr>
        <p:grpSpPr>
          <a:xfrm>
            <a:off x="8320119" y="187375"/>
            <a:ext cx="320040" cy="320040"/>
            <a:chOff x="8476599" y="131199"/>
            <a:chExt cx="320040" cy="320040"/>
          </a:xfrm>
        </p:grpSpPr>
        <p:sp>
          <p:nvSpPr>
            <p:cNvPr id="157" name="Oval 156"/>
            <p:cNvSpPr/>
            <p:nvPr/>
          </p:nvSpPr>
          <p:spPr>
            <a:xfrm>
              <a:off x="8476599" y="131199"/>
              <a:ext cx="320040" cy="320040"/>
            </a:xfrm>
            <a:prstGeom prst="ellipse">
              <a:avLst/>
            </a:prstGeom>
            <a:solidFill>
              <a:schemeClr val="bg1">
                <a:lumMod val="75000"/>
                <a:alpha val="5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8" name="Oval 157"/>
            <p:cNvSpPr/>
            <p:nvPr/>
          </p:nvSpPr>
          <p:spPr>
            <a:xfrm>
              <a:off x="8554793" y="209393"/>
              <a:ext cx="163652" cy="16365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Group 9"/>
          <p:cNvGrpSpPr/>
          <p:nvPr/>
        </p:nvGrpSpPr>
        <p:grpSpPr>
          <a:xfrm>
            <a:off x="8645323" y="118795"/>
            <a:ext cx="457200" cy="457200"/>
            <a:chOff x="8860481" y="65281"/>
            <a:chExt cx="457200" cy="457200"/>
          </a:xfrm>
        </p:grpSpPr>
        <p:sp>
          <p:nvSpPr>
            <p:cNvPr id="160" name="Oval 159"/>
            <p:cNvSpPr/>
            <p:nvPr/>
          </p:nvSpPr>
          <p:spPr>
            <a:xfrm>
              <a:off x="8860481" y="65281"/>
              <a:ext cx="457200" cy="457200"/>
            </a:xfrm>
            <a:prstGeom prst="ellipse">
              <a:avLst/>
            </a:prstGeom>
            <a:solidFill>
              <a:schemeClr val="bg1">
                <a:lumMod val="75000"/>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1" name="Oval 160"/>
            <p:cNvSpPr/>
            <p:nvPr/>
          </p:nvSpPr>
          <p:spPr>
            <a:xfrm>
              <a:off x="8929061" y="133861"/>
              <a:ext cx="320040" cy="320040"/>
            </a:xfrm>
            <a:prstGeom prst="ellipse">
              <a:avLst/>
            </a:prstGeom>
            <a:solidFill>
              <a:schemeClr val="bg1">
                <a:lumMod val="75000"/>
                <a:alpha val="5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2" name="Oval 161"/>
            <p:cNvSpPr/>
            <p:nvPr/>
          </p:nvSpPr>
          <p:spPr>
            <a:xfrm>
              <a:off x="9007255" y="212055"/>
              <a:ext cx="163652" cy="16365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163" name="Straight Connector 162"/>
          <p:cNvCxnSpPr/>
          <p:nvPr/>
        </p:nvCxnSpPr>
        <p:spPr>
          <a:xfrm flipV="1">
            <a:off x="6696790" y="3831772"/>
            <a:ext cx="0" cy="2692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4" name="Shape 226"/>
          <p:cNvSpPr/>
          <p:nvPr/>
        </p:nvSpPr>
        <p:spPr>
          <a:xfrm>
            <a:off x="6647030" y="3578009"/>
            <a:ext cx="1166590" cy="269545"/>
          </a:xfrm>
          <a:prstGeom prst="rect">
            <a:avLst/>
          </a:prstGeom>
          <a:ln w="12700">
            <a:miter lim="400000"/>
          </a:ln>
          <a:extLst>
            <a:ext uri="{C572A759-6A51-4108-AA02-DFA0A04FC94B}">
              <ma14:wrappingTextBoxFlag xmlns:ma14="http://schemas.microsoft.com/office/mac/drawingml/2011/main" xmlns="" val="1"/>
            </a:ext>
          </a:extLst>
        </p:spPr>
        <p:txBody>
          <a:bodyPr wrap="square" lIns="26789" tIns="26789" rIns="26789" bIns="26789" anchor="t">
            <a:spAutoFit/>
          </a:bodyPr>
          <a:lstStyle/>
          <a:p>
            <a:pPr>
              <a:buSzPct val="100000"/>
              <a:defRPr sz="1800"/>
            </a:pPr>
            <a:r>
              <a:rPr lang="en-US" sz="700" dirty="0">
                <a:solidFill>
                  <a:schemeClr val="tx1">
                    <a:lumMod val="65000"/>
                    <a:lumOff val="35000"/>
                  </a:schemeClr>
                </a:solidFill>
                <a:latin typeface="Arial"/>
                <a:ea typeface="Arial"/>
                <a:cs typeface="Arial"/>
                <a:sym typeface="Arial"/>
              </a:rPr>
              <a:t>If desired, use callouts to connect text boxes to dots </a:t>
            </a:r>
          </a:p>
        </p:txBody>
      </p:sp>
      <p:grpSp>
        <p:nvGrpSpPr>
          <p:cNvPr id="26" name="Group 25"/>
          <p:cNvGrpSpPr/>
          <p:nvPr/>
        </p:nvGrpSpPr>
        <p:grpSpPr>
          <a:xfrm>
            <a:off x="4018278" y="28788"/>
            <a:ext cx="1735816" cy="248581"/>
            <a:chOff x="4831164" y="41431"/>
            <a:chExt cx="1735816" cy="248581"/>
          </a:xfrm>
        </p:grpSpPr>
        <p:cxnSp>
          <p:nvCxnSpPr>
            <p:cNvPr id="144" name="Straight Connector 143"/>
            <p:cNvCxnSpPr/>
            <p:nvPr/>
          </p:nvCxnSpPr>
          <p:spPr>
            <a:xfrm flipH="1">
              <a:off x="4851484" y="166262"/>
              <a:ext cx="1677941"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45" name="Shape 100"/>
            <p:cNvSpPr/>
            <p:nvPr/>
          </p:nvSpPr>
          <p:spPr>
            <a:xfrm>
              <a:off x="5391694" y="143578"/>
              <a:ext cx="597520" cy="146434"/>
            </a:xfrm>
            <a:prstGeom prst="rect">
              <a:avLst/>
            </a:prstGeom>
            <a:ln w="12700">
              <a:miter lim="400000"/>
            </a:ln>
            <a:extLst>
              <a:ext uri="{C572A759-6A51-4108-AA02-DFA0A04FC94B}">
                <ma14:wrappingTextBoxFlag xmlns:ma14="http://schemas.microsoft.com/office/mac/drawingml/2011/main" xmlns="" val="1"/>
              </a:ext>
            </a:extLst>
          </p:spPr>
          <p:txBody>
            <a:bodyPr wrap="none" lIns="26789" tIns="26789" rIns="26789" bIns="26789" anchor="ctr">
              <a:spAutoFit/>
            </a:bodyPr>
            <a:lstStyle>
              <a:lvl1pPr>
                <a:defRPr sz="1500">
                  <a:latin typeface="Arial"/>
                  <a:ea typeface="Arial"/>
                  <a:cs typeface="Arial"/>
                  <a:sym typeface="Arial"/>
                </a:defRPr>
              </a:lvl1pPr>
            </a:lstStyle>
            <a:p>
              <a:pPr lvl="0">
                <a:defRPr sz="1800"/>
              </a:pPr>
              <a:r>
                <a:rPr lang="en-US" sz="600" b="1" dirty="0">
                  <a:solidFill>
                    <a:schemeClr val="tx1">
                      <a:lumMod val="65000"/>
                      <a:lumOff val="35000"/>
                    </a:schemeClr>
                  </a:solidFill>
                </a:rPr>
                <a:t>ATTRIBUTE #1</a:t>
              </a:r>
              <a:endParaRPr sz="600" b="1" dirty="0">
                <a:solidFill>
                  <a:schemeClr val="tx1">
                    <a:lumMod val="65000"/>
                    <a:lumOff val="35000"/>
                  </a:schemeClr>
                </a:solidFill>
              </a:endParaRPr>
            </a:p>
          </p:txBody>
        </p:sp>
        <p:sp>
          <p:nvSpPr>
            <p:cNvPr id="147" name="Shape 100"/>
            <p:cNvSpPr/>
            <p:nvPr/>
          </p:nvSpPr>
          <p:spPr>
            <a:xfrm>
              <a:off x="4831164" y="143578"/>
              <a:ext cx="196769" cy="146434"/>
            </a:xfrm>
            <a:prstGeom prst="rect">
              <a:avLst/>
            </a:prstGeom>
            <a:ln w="12700">
              <a:miter lim="400000"/>
            </a:ln>
            <a:extLst>
              <a:ext uri="{C572A759-6A51-4108-AA02-DFA0A04FC94B}">
                <ma14:wrappingTextBoxFlag xmlns:ma14="http://schemas.microsoft.com/office/mac/drawingml/2011/main" xmlns="" val="1"/>
              </a:ext>
            </a:extLst>
          </p:spPr>
          <p:txBody>
            <a:bodyPr wrap="none" lIns="26789" tIns="26789" rIns="26789" bIns="26789" anchor="ctr">
              <a:spAutoFit/>
            </a:bodyPr>
            <a:lstStyle>
              <a:lvl1pPr>
                <a:defRPr sz="1500">
                  <a:latin typeface="Arial"/>
                  <a:ea typeface="Arial"/>
                  <a:cs typeface="Arial"/>
                  <a:sym typeface="Arial"/>
                </a:defRPr>
              </a:lvl1pPr>
            </a:lstStyle>
            <a:p>
              <a:pPr lvl="0">
                <a:defRPr sz="1800"/>
              </a:pPr>
              <a:r>
                <a:rPr lang="en-US" sz="600" dirty="0">
                  <a:solidFill>
                    <a:schemeClr val="tx1">
                      <a:lumMod val="65000"/>
                      <a:lumOff val="35000"/>
                    </a:schemeClr>
                  </a:solidFill>
                </a:rPr>
                <a:t>Low</a:t>
              </a:r>
              <a:endParaRPr sz="600" dirty="0">
                <a:solidFill>
                  <a:schemeClr val="tx1">
                    <a:lumMod val="65000"/>
                    <a:lumOff val="35000"/>
                  </a:schemeClr>
                </a:solidFill>
              </a:endParaRPr>
            </a:p>
          </p:txBody>
        </p:sp>
        <p:sp>
          <p:nvSpPr>
            <p:cNvPr id="148" name="Shape 100"/>
            <p:cNvSpPr/>
            <p:nvPr/>
          </p:nvSpPr>
          <p:spPr>
            <a:xfrm>
              <a:off x="6352578" y="143578"/>
              <a:ext cx="214402" cy="146434"/>
            </a:xfrm>
            <a:prstGeom prst="rect">
              <a:avLst/>
            </a:prstGeom>
            <a:ln w="12700">
              <a:miter lim="400000"/>
            </a:ln>
            <a:extLst>
              <a:ext uri="{C572A759-6A51-4108-AA02-DFA0A04FC94B}">
                <ma14:wrappingTextBoxFlag xmlns:ma14="http://schemas.microsoft.com/office/mac/drawingml/2011/main" xmlns="" val="1"/>
              </a:ext>
            </a:extLst>
          </p:spPr>
          <p:txBody>
            <a:bodyPr wrap="none" lIns="26789" tIns="26789" rIns="26789" bIns="26789" anchor="ctr">
              <a:spAutoFit/>
            </a:bodyPr>
            <a:lstStyle>
              <a:lvl1pPr>
                <a:defRPr sz="1500">
                  <a:latin typeface="Arial"/>
                  <a:ea typeface="Arial"/>
                  <a:cs typeface="Arial"/>
                  <a:sym typeface="Arial"/>
                </a:defRPr>
              </a:lvl1pPr>
            </a:lstStyle>
            <a:p>
              <a:pPr lvl="0" algn="r">
                <a:defRPr sz="1800"/>
              </a:pPr>
              <a:r>
                <a:rPr lang="en-US" sz="600" dirty="0">
                  <a:solidFill>
                    <a:schemeClr val="tx1">
                      <a:lumMod val="65000"/>
                      <a:lumOff val="35000"/>
                    </a:schemeClr>
                  </a:solidFill>
                </a:rPr>
                <a:t>High</a:t>
              </a:r>
              <a:endParaRPr sz="600" dirty="0">
                <a:solidFill>
                  <a:schemeClr val="tx1">
                    <a:lumMod val="65000"/>
                    <a:lumOff val="35000"/>
                  </a:schemeClr>
                </a:solidFill>
              </a:endParaRPr>
            </a:p>
          </p:txBody>
        </p:sp>
        <p:sp>
          <p:nvSpPr>
            <p:cNvPr id="24" name="Triangle 23"/>
            <p:cNvSpPr/>
            <p:nvPr/>
          </p:nvSpPr>
          <p:spPr>
            <a:xfrm rot="10800000">
              <a:off x="5024150" y="41431"/>
              <a:ext cx="143795" cy="123961"/>
            </a:xfrm>
            <a:prstGeom prst="triangle">
              <a:avLst/>
            </a:prstGeom>
            <a:solidFill>
              <a:srgbClr val="3366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3" name="Group 212"/>
          <p:cNvGrpSpPr/>
          <p:nvPr/>
        </p:nvGrpSpPr>
        <p:grpSpPr>
          <a:xfrm>
            <a:off x="4018278" y="368117"/>
            <a:ext cx="1735816" cy="248581"/>
            <a:chOff x="4831164" y="41431"/>
            <a:chExt cx="1735816" cy="248581"/>
          </a:xfrm>
        </p:grpSpPr>
        <p:cxnSp>
          <p:nvCxnSpPr>
            <p:cNvPr id="214" name="Straight Connector 213"/>
            <p:cNvCxnSpPr/>
            <p:nvPr/>
          </p:nvCxnSpPr>
          <p:spPr>
            <a:xfrm flipH="1">
              <a:off x="4851484" y="166262"/>
              <a:ext cx="1677941"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215" name="Shape 100"/>
            <p:cNvSpPr/>
            <p:nvPr/>
          </p:nvSpPr>
          <p:spPr>
            <a:xfrm>
              <a:off x="5391694" y="143578"/>
              <a:ext cx="597520" cy="146434"/>
            </a:xfrm>
            <a:prstGeom prst="rect">
              <a:avLst/>
            </a:prstGeom>
            <a:ln w="12700">
              <a:miter lim="400000"/>
            </a:ln>
            <a:extLst>
              <a:ext uri="{C572A759-6A51-4108-AA02-DFA0A04FC94B}">
                <ma14:wrappingTextBoxFlag xmlns:ma14="http://schemas.microsoft.com/office/mac/drawingml/2011/main" xmlns="" val="1"/>
              </a:ext>
            </a:extLst>
          </p:spPr>
          <p:txBody>
            <a:bodyPr wrap="none" lIns="26789" tIns="26789" rIns="26789" bIns="26789" anchor="ctr">
              <a:spAutoFit/>
            </a:bodyPr>
            <a:lstStyle>
              <a:lvl1pPr>
                <a:defRPr sz="1500">
                  <a:latin typeface="Arial"/>
                  <a:ea typeface="Arial"/>
                  <a:cs typeface="Arial"/>
                  <a:sym typeface="Arial"/>
                </a:defRPr>
              </a:lvl1pPr>
            </a:lstStyle>
            <a:p>
              <a:pPr lvl="0">
                <a:defRPr sz="1800"/>
              </a:pPr>
              <a:r>
                <a:rPr lang="en-US" sz="600" b="1" dirty="0">
                  <a:solidFill>
                    <a:schemeClr val="tx1">
                      <a:lumMod val="65000"/>
                      <a:lumOff val="35000"/>
                    </a:schemeClr>
                  </a:solidFill>
                </a:rPr>
                <a:t>ATTRIBUTE #2</a:t>
              </a:r>
              <a:endParaRPr sz="600" b="1" dirty="0">
                <a:solidFill>
                  <a:schemeClr val="tx1">
                    <a:lumMod val="65000"/>
                    <a:lumOff val="35000"/>
                  </a:schemeClr>
                </a:solidFill>
              </a:endParaRPr>
            </a:p>
          </p:txBody>
        </p:sp>
        <p:sp>
          <p:nvSpPr>
            <p:cNvPr id="216" name="Shape 100"/>
            <p:cNvSpPr/>
            <p:nvPr/>
          </p:nvSpPr>
          <p:spPr>
            <a:xfrm>
              <a:off x="4831164" y="143578"/>
              <a:ext cx="278522" cy="146434"/>
            </a:xfrm>
            <a:prstGeom prst="rect">
              <a:avLst/>
            </a:prstGeom>
            <a:ln w="12700">
              <a:miter lim="400000"/>
            </a:ln>
            <a:extLst>
              <a:ext uri="{C572A759-6A51-4108-AA02-DFA0A04FC94B}">
                <ma14:wrappingTextBoxFlag xmlns:ma14="http://schemas.microsoft.com/office/mac/drawingml/2011/main" xmlns="" val="1"/>
              </a:ext>
            </a:extLst>
          </p:spPr>
          <p:txBody>
            <a:bodyPr wrap="none" lIns="26789" tIns="26789" rIns="26789" bIns="26789" anchor="ctr">
              <a:spAutoFit/>
            </a:bodyPr>
            <a:lstStyle>
              <a:lvl1pPr>
                <a:defRPr sz="1500">
                  <a:latin typeface="Arial"/>
                  <a:ea typeface="Arial"/>
                  <a:cs typeface="Arial"/>
                  <a:sym typeface="Arial"/>
                </a:defRPr>
              </a:lvl1pPr>
            </a:lstStyle>
            <a:p>
              <a:pPr lvl="0">
                <a:defRPr sz="1800"/>
              </a:pPr>
              <a:r>
                <a:rPr lang="en-US" sz="600" dirty="0">
                  <a:solidFill>
                    <a:schemeClr val="tx1">
                      <a:lumMod val="65000"/>
                      <a:lumOff val="35000"/>
                    </a:schemeClr>
                  </a:solidFill>
                </a:rPr>
                <a:t>Rarely</a:t>
              </a:r>
              <a:endParaRPr sz="600" dirty="0">
                <a:solidFill>
                  <a:schemeClr val="tx1">
                    <a:lumMod val="65000"/>
                    <a:lumOff val="35000"/>
                  </a:schemeClr>
                </a:solidFill>
              </a:endParaRPr>
            </a:p>
          </p:txBody>
        </p:sp>
        <p:sp>
          <p:nvSpPr>
            <p:cNvPr id="217" name="Shape 100"/>
            <p:cNvSpPr/>
            <p:nvPr/>
          </p:nvSpPr>
          <p:spPr>
            <a:xfrm>
              <a:off x="6267619" y="143578"/>
              <a:ext cx="299361" cy="146434"/>
            </a:xfrm>
            <a:prstGeom prst="rect">
              <a:avLst/>
            </a:prstGeom>
            <a:ln w="12700">
              <a:miter lim="400000"/>
            </a:ln>
            <a:extLst>
              <a:ext uri="{C572A759-6A51-4108-AA02-DFA0A04FC94B}">
                <ma14:wrappingTextBoxFlag xmlns:ma14="http://schemas.microsoft.com/office/mac/drawingml/2011/main" xmlns="" val="1"/>
              </a:ext>
            </a:extLst>
          </p:spPr>
          <p:txBody>
            <a:bodyPr wrap="none" lIns="26789" tIns="26789" rIns="26789" bIns="26789" anchor="ctr">
              <a:spAutoFit/>
            </a:bodyPr>
            <a:lstStyle>
              <a:lvl1pPr>
                <a:defRPr sz="1500">
                  <a:latin typeface="Arial"/>
                  <a:ea typeface="Arial"/>
                  <a:cs typeface="Arial"/>
                  <a:sym typeface="Arial"/>
                </a:defRPr>
              </a:lvl1pPr>
            </a:lstStyle>
            <a:p>
              <a:pPr lvl="0" algn="r">
                <a:defRPr sz="1800"/>
              </a:pPr>
              <a:r>
                <a:rPr lang="en-US" sz="600" dirty="0">
                  <a:solidFill>
                    <a:schemeClr val="tx1">
                      <a:lumMod val="65000"/>
                      <a:lumOff val="35000"/>
                    </a:schemeClr>
                  </a:solidFill>
                </a:rPr>
                <a:t>Always</a:t>
              </a:r>
              <a:endParaRPr sz="600" dirty="0">
                <a:solidFill>
                  <a:schemeClr val="tx1">
                    <a:lumMod val="65000"/>
                    <a:lumOff val="35000"/>
                  </a:schemeClr>
                </a:solidFill>
              </a:endParaRPr>
            </a:p>
          </p:txBody>
        </p:sp>
        <p:sp>
          <p:nvSpPr>
            <p:cNvPr id="218" name="Triangle 217"/>
            <p:cNvSpPr/>
            <p:nvPr/>
          </p:nvSpPr>
          <p:spPr>
            <a:xfrm rot="10800000">
              <a:off x="6346497" y="41431"/>
              <a:ext cx="143795" cy="123961"/>
            </a:xfrm>
            <a:prstGeom prst="triangle">
              <a:avLst/>
            </a:prstGeom>
            <a:solidFill>
              <a:srgbClr val="3366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9" name="Group 218"/>
          <p:cNvGrpSpPr/>
          <p:nvPr/>
        </p:nvGrpSpPr>
        <p:grpSpPr>
          <a:xfrm>
            <a:off x="4018278" y="707445"/>
            <a:ext cx="1735816" cy="248581"/>
            <a:chOff x="4831164" y="41431"/>
            <a:chExt cx="1735816" cy="248581"/>
          </a:xfrm>
        </p:grpSpPr>
        <p:cxnSp>
          <p:nvCxnSpPr>
            <p:cNvPr id="220" name="Straight Connector 219"/>
            <p:cNvCxnSpPr/>
            <p:nvPr/>
          </p:nvCxnSpPr>
          <p:spPr>
            <a:xfrm flipH="1">
              <a:off x="4851484" y="166262"/>
              <a:ext cx="1677941"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221" name="Shape 100"/>
            <p:cNvSpPr/>
            <p:nvPr/>
          </p:nvSpPr>
          <p:spPr>
            <a:xfrm>
              <a:off x="5391694" y="143578"/>
              <a:ext cx="597520" cy="146434"/>
            </a:xfrm>
            <a:prstGeom prst="rect">
              <a:avLst/>
            </a:prstGeom>
            <a:ln w="12700">
              <a:miter lim="400000"/>
            </a:ln>
            <a:extLst>
              <a:ext uri="{C572A759-6A51-4108-AA02-DFA0A04FC94B}">
                <ma14:wrappingTextBoxFlag xmlns:ma14="http://schemas.microsoft.com/office/mac/drawingml/2011/main" xmlns="" val="1"/>
              </a:ext>
            </a:extLst>
          </p:spPr>
          <p:txBody>
            <a:bodyPr wrap="none" lIns="26789" tIns="26789" rIns="26789" bIns="26789" anchor="ctr">
              <a:spAutoFit/>
            </a:bodyPr>
            <a:lstStyle>
              <a:lvl1pPr>
                <a:defRPr sz="1500">
                  <a:latin typeface="Arial"/>
                  <a:ea typeface="Arial"/>
                  <a:cs typeface="Arial"/>
                  <a:sym typeface="Arial"/>
                </a:defRPr>
              </a:lvl1pPr>
            </a:lstStyle>
            <a:p>
              <a:pPr lvl="0">
                <a:defRPr sz="1800"/>
              </a:pPr>
              <a:r>
                <a:rPr lang="en-US" sz="600" b="1" dirty="0">
                  <a:solidFill>
                    <a:schemeClr val="tx1">
                      <a:lumMod val="65000"/>
                      <a:lumOff val="35000"/>
                    </a:schemeClr>
                  </a:solidFill>
                </a:rPr>
                <a:t>ATTRIBUTE #3</a:t>
              </a:r>
              <a:endParaRPr sz="600" b="1" dirty="0">
                <a:solidFill>
                  <a:schemeClr val="tx1">
                    <a:lumMod val="65000"/>
                    <a:lumOff val="35000"/>
                  </a:schemeClr>
                </a:solidFill>
              </a:endParaRPr>
            </a:p>
          </p:txBody>
        </p:sp>
        <p:sp>
          <p:nvSpPr>
            <p:cNvPr id="222" name="Shape 100"/>
            <p:cNvSpPr/>
            <p:nvPr/>
          </p:nvSpPr>
          <p:spPr>
            <a:xfrm>
              <a:off x="4831164" y="143578"/>
              <a:ext cx="240050" cy="146434"/>
            </a:xfrm>
            <a:prstGeom prst="rect">
              <a:avLst/>
            </a:prstGeom>
            <a:ln w="12700">
              <a:miter lim="400000"/>
            </a:ln>
            <a:extLst>
              <a:ext uri="{C572A759-6A51-4108-AA02-DFA0A04FC94B}">
                <ma14:wrappingTextBoxFlag xmlns:ma14="http://schemas.microsoft.com/office/mac/drawingml/2011/main" xmlns="" val="1"/>
              </a:ext>
            </a:extLst>
          </p:spPr>
          <p:txBody>
            <a:bodyPr wrap="none" lIns="26789" tIns="26789" rIns="26789" bIns="26789" anchor="ctr">
              <a:spAutoFit/>
            </a:bodyPr>
            <a:lstStyle>
              <a:lvl1pPr>
                <a:defRPr sz="1500">
                  <a:latin typeface="Arial"/>
                  <a:ea typeface="Arial"/>
                  <a:cs typeface="Arial"/>
                  <a:sym typeface="Arial"/>
                </a:defRPr>
              </a:lvl1pPr>
            </a:lstStyle>
            <a:p>
              <a:pPr lvl="0">
                <a:defRPr sz="1800"/>
              </a:pPr>
              <a:r>
                <a:rPr lang="en-US" sz="600" dirty="0">
                  <a:solidFill>
                    <a:schemeClr val="tx1">
                      <a:lumMod val="65000"/>
                      <a:lumOff val="35000"/>
                    </a:schemeClr>
                  </a:solidFill>
                </a:rPr>
                <a:t>None</a:t>
              </a:r>
              <a:endParaRPr sz="600" dirty="0">
                <a:solidFill>
                  <a:schemeClr val="tx1">
                    <a:lumMod val="65000"/>
                    <a:lumOff val="35000"/>
                  </a:schemeClr>
                </a:solidFill>
              </a:endParaRPr>
            </a:p>
          </p:txBody>
        </p:sp>
        <p:sp>
          <p:nvSpPr>
            <p:cNvPr id="223" name="Shape 100"/>
            <p:cNvSpPr/>
            <p:nvPr/>
          </p:nvSpPr>
          <p:spPr>
            <a:xfrm>
              <a:off x="6426316" y="143578"/>
              <a:ext cx="140664" cy="146434"/>
            </a:xfrm>
            <a:prstGeom prst="rect">
              <a:avLst/>
            </a:prstGeom>
            <a:ln w="12700">
              <a:miter lim="400000"/>
            </a:ln>
            <a:extLst>
              <a:ext uri="{C572A759-6A51-4108-AA02-DFA0A04FC94B}">
                <ma14:wrappingTextBoxFlag xmlns:ma14="http://schemas.microsoft.com/office/mac/drawingml/2011/main" xmlns="" val="1"/>
              </a:ext>
            </a:extLst>
          </p:spPr>
          <p:txBody>
            <a:bodyPr wrap="none" lIns="26789" tIns="26789" rIns="26789" bIns="26789" anchor="ctr">
              <a:spAutoFit/>
            </a:bodyPr>
            <a:lstStyle>
              <a:lvl1pPr>
                <a:defRPr sz="1500">
                  <a:latin typeface="Arial"/>
                  <a:ea typeface="Arial"/>
                  <a:cs typeface="Arial"/>
                  <a:sym typeface="Arial"/>
                </a:defRPr>
              </a:lvl1pPr>
            </a:lstStyle>
            <a:p>
              <a:pPr lvl="0" algn="r">
                <a:defRPr sz="1800"/>
              </a:pPr>
              <a:r>
                <a:rPr lang="en-US" sz="600" dirty="0">
                  <a:solidFill>
                    <a:schemeClr val="tx1">
                      <a:lumMod val="65000"/>
                      <a:lumOff val="35000"/>
                    </a:schemeClr>
                  </a:solidFill>
                </a:rPr>
                <a:t>All</a:t>
              </a:r>
              <a:endParaRPr sz="600" dirty="0">
                <a:solidFill>
                  <a:schemeClr val="tx1">
                    <a:lumMod val="65000"/>
                    <a:lumOff val="35000"/>
                  </a:schemeClr>
                </a:solidFill>
              </a:endParaRPr>
            </a:p>
          </p:txBody>
        </p:sp>
        <p:sp>
          <p:nvSpPr>
            <p:cNvPr id="224" name="Triangle 223"/>
            <p:cNvSpPr/>
            <p:nvPr/>
          </p:nvSpPr>
          <p:spPr>
            <a:xfrm rot="10800000">
              <a:off x="5312800" y="41431"/>
              <a:ext cx="143795" cy="123961"/>
            </a:xfrm>
            <a:prstGeom prst="triangle">
              <a:avLst/>
            </a:prstGeom>
            <a:solidFill>
              <a:srgbClr val="3366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226" name="Straight Connector 225"/>
          <p:cNvCxnSpPr/>
          <p:nvPr/>
        </p:nvCxnSpPr>
        <p:spPr>
          <a:xfrm flipV="1">
            <a:off x="5953952" y="1942690"/>
            <a:ext cx="0" cy="269238"/>
          </a:xfrm>
          <a:prstGeom prst="line">
            <a:avLst/>
          </a:prstGeom>
          <a:ln>
            <a:solidFill>
              <a:srgbClr val="00AA4E"/>
            </a:solidFill>
          </a:ln>
        </p:spPr>
        <p:style>
          <a:lnRef idx="1">
            <a:schemeClr val="accent1"/>
          </a:lnRef>
          <a:fillRef idx="0">
            <a:schemeClr val="accent1"/>
          </a:fillRef>
          <a:effectRef idx="0">
            <a:schemeClr val="accent1"/>
          </a:effectRef>
          <a:fontRef idx="minor">
            <a:schemeClr val="tx1"/>
          </a:fontRef>
        </p:style>
      </p:cxnSp>
      <p:sp>
        <p:nvSpPr>
          <p:cNvPr id="227" name="Shape 226"/>
          <p:cNvSpPr/>
          <p:nvPr/>
        </p:nvSpPr>
        <p:spPr>
          <a:xfrm>
            <a:off x="5904192" y="1688927"/>
            <a:ext cx="1126872" cy="269545"/>
          </a:xfrm>
          <a:prstGeom prst="rect">
            <a:avLst/>
          </a:prstGeom>
          <a:ln w="12700">
            <a:miter lim="400000"/>
          </a:ln>
          <a:extLst>
            <a:ext uri="{C572A759-6A51-4108-AA02-DFA0A04FC94B}">
              <ma14:wrappingTextBoxFlag xmlns:ma14="http://schemas.microsoft.com/office/mac/drawingml/2011/main" xmlns="" val="1"/>
            </a:ext>
          </a:extLst>
        </p:spPr>
        <p:txBody>
          <a:bodyPr wrap="square" lIns="26789" tIns="26789" rIns="26789" bIns="26789" anchor="t">
            <a:spAutoFit/>
          </a:bodyPr>
          <a:lstStyle/>
          <a:p>
            <a:pPr>
              <a:buSzPct val="100000"/>
              <a:defRPr sz="1800"/>
            </a:pPr>
            <a:r>
              <a:rPr lang="en-US" sz="700">
                <a:solidFill>
                  <a:schemeClr val="tx1">
                    <a:lumMod val="65000"/>
                    <a:lumOff val="35000"/>
                  </a:schemeClr>
                </a:solidFill>
                <a:latin typeface="Arial"/>
                <a:ea typeface="Arial"/>
                <a:cs typeface="Arial"/>
                <a:sym typeface="Arial"/>
              </a:rPr>
              <a:t>If desired, use </a:t>
            </a:r>
            <a:r>
              <a:rPr lang="en-US" sz="700" dirty="0">
                <a:solidFill>
                  <a:schemeClr val="tx1">
                    <a:lumMod val="65000"/>
                    <a:lumOff val="35000"/>
                  </a:schemeClr>
                </a:solidFill>
                <a:latin typeface="Arial"/>
                <a:ea typeface="Arial"/>
                <a:cs typeface="Arial"/>
                <a:sym typeface="Arial"/>
              </a:rPr>
              <a:t>callouts to connect text boxes to dots </a:t>
            </a:r>
          </a:p>
        </p:txBody>
      </p:sp>
      <p:cxnSp>
        <p:nvCxnSpPr>
          <p:cNvPr id="228" name="Straight Connector 227"/>
          <p:cNvCxnSpPr/>
          <p:nvPr/>
        </p:nvCxnSpPr>
        <p:spPr>
          <a:xfrm flipV="1">
            <a:off x="7415238" y="2387636"/>
            <a:ext cx="0" cy="26923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229" name="Shape 226"/>
          <p:cNvSpPr/>
          <p:nvPr/>
        </p:nvSpPr>
        <p:spPr>
          <a:xfrm>
            <a:off x="7365478" y="2133873"/>
            <a:ext cx="1196487" cy="269545"/>
          </a:xfrm>
          <a:prstGeom prst="rect">
            <a:avLst/>
          </a:prstGeom>
          <a:ln w="12700">
            <a:miter lim="400000"/>
          </a:ln>
          <a:extLst>
            <a:ext uri="{C572A759-6A51-4108-AA02-DFA0A04FC94B}">
              <ma14:wrappingTextBoxFlag xmlns:ma14="http://schemas.microsoft.com/office/mac/drawingml/2011/main" xmlns="" val="1"/>
            </a:ext>
          </a:extLst>
        </p:spPr>
        <p:txBody>
          <a:bodyPr wrap="square" lIns="26789" tIns="26789" rIns="26789" bIns="26789" anchor="t">
            <a:spAutoFit/>
          </a:bodyPr>
          <a:lstStyle/>
          <a:p>
            <a:pPr>
              <a:buSzPct val="100000"/>
              <a:defRPr sz="1800"/>
            </a:pPr>
            <a:r>
              <a:rPr lang="en-US" sz="700" dirty="0">
                <a:solidFill>
                  <a:schemeClr val="tx1">
                    <a:lumMod val="65000"/>
                    <a:lumOff val="35000"/>
                  </a:schemeClr>
                </a:solidFill>
                <a:latin typeface="Arial"/>
                <a:ea typeface="Arial"/>
                <a:cs typeface="Arial"/>
                <a:sym typeface="Arial"/>
              </a:rPr>
              <a:t>If desired, use callouts to connect text boxes to dots </a:t>
            </a:r>
          </a:p>
        </p:txBody>
      </p:sp>
      <p:sp>
        <p:nvSpPr>
          <p:cNvPr id="230" name="Shape 92"/>
          <p:cNvSpPr/>
          <p:nvPr/>
        </p:nvSpPr>
        <p:spPr>
          <a:xfrm>
            <a:off x="6003663" y="18644"/>
            <a:ext cx="1924297" cy="90601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71437" tIns="71437" rIns="71437" bIns="71437" numCol="1" anchor="ctr">
            <a:spAutoFit/>
          </a:bodyPr>
          <a:lstStyle/>
          <a:p>
            <a:pPr lvl="0" algn="l">
              <a:lnSpc>
                <a:spcPct val="110000"/>
              </a:lnSpc>
              <a:defRPr sz="1800"/>
            </a:pPr>
            <a:r>
              <a:rPr sz="900" i="1" dirty="0">
                <a:solidFill>
                  <a:schemeClr val="tx1">
                    <a:lumMod val="65000"/>
                    <a:lumOff val="35000"/>
                  </a:schemeClr>
                </a:solidFill>
                <a:latin typeface="Arial"/>
                <a:cs typeface="Arial"/>
              </a:rPr>
              <a:t>“</a:t>
            </a:r>
            <a:r>
              <a:rPr lang="en-US" sz="900" i="1" dirty="0">
                <a:solidFill>
                  <a:schemeClr val="tx1">
                    <a:lumMod val="65000"/>
                    <a:lumOff val="35000"/>
                  </a:schemeClr>
                </a:solidFill>
                <a:latin typeface="Arial"/>
                <a:cs typeface="Arial"/>
              </a:rPr>
              <a:t>A q</a:t>
            </a:r>
            <a:r>
              <a:rPr sz="900" i="1" dirty="0">
                <a:solidFill>
                  <a:schemeClr val="tx1">
                    <a:lumMod val="65000"/>
                    <a:lumOff val="35000"/>
                  </a:schemeClr>
                </a:solidFill>
                <a:latin typeface="Arial"/>
                <a:cs typeface="Arial"/>
              </a:rPr>
              <a:t>uote for persona that demonstrates emotion and/or job to be done.</a:t>
            </a:r>
            <a:r>
              <a:rPr lang="en-US" sz="900" i="1" dirty="0">
                <a:solidFill>
                  <a:schemeClr val="tx1">
                    <a:lumMod val="65000"/>
                    <a:lumOff val="35000"/>
                  </a:schemeClr>
                </a:solidFill>
                <a:latin typeface="Arial"/>
                <a:cs typeface="Arial"/>
              </a:rPr>
              <a:t> Make sure it sounds like something a real customer would actually say.</a:t>
            </a:r>
            <a:r>
              <a:rPr sz="900" i="1" dirty="0">
                <a:solidFill>
                  <a:schemeClr val="tx1">
                    <a:lumMod val="65000"/>
                    <a:lumOff val="35000"/>
                  </a:schemeClr>
                </a:solidFill>
                <a:latin typeface="Arial"/>
                <a:cs typeface="Arial"/>
              </a:rPr>
              <a:t>”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85057" y="3569671"/>
            <a:ext cx="311094" cy="311094"/>
          </a:xfrm>
          <a:prstGeom prst="rect">
            <a:avLst/>
          </a:prstGeom>
        </p:spPr>
      </p:pic>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85057" y="2756583"/>
            <a:ext cx="311094" cy="311094"/>
          </a:xfrm>
          <a:prstGeom prst="rect">
            <a:avLst/>
          </a:prstGeom>
        </p:spPr>
      </p:pic>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H="1">
            <a:off x="85057" y="1953827"/>
            <a:ext cx="311094" cy="311094"/>
          </a:xfrm>
          <a:prstGeom prst="rect">
            <a:avLst/>
          </a:prstGeom>
        </p:spPr>
      </p:pic>
    </p:spTree>
    <p:extLst>
      <p:ext uri="{BB962C8B-B14F-4D97-AF65-F5344CB8AC3E}">
        <p14:creationId xmlns:p14="http://schemas.microsoft.com/office/powerpoint/2010/main" val="25174170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A25F"/>
        </a:solidFill>
        <a:effectLst/>
      </p:bgPr>
    </p:bg>
    <p:spTree>
      <p:nvGrpSpPr>
        <p:cNvPr id="1" name=""/>
        <p:cNvGrpSpPr/>
        <p:nvPr/>
      </p:nvGrpSpPr>
      <p:grpSpPr>
        <a:xfrm>
          <a:off x="0" y="0"/>
          <a:ext cx="0" cy="0"/>
          <a:chOff x="0" y="0"/>
          <a:chExt cx="0" cy="0"/>
        </a:xfrm>
      </p:grpSpPr>
      <p:pic>
        <p:nvPicPr>
          <p:cNvPr id="12" name="Picture 11" descr="Icon&#10;&#10;Description automatically generated">
            <a:extLst>
              <a:ext uri="{FF2B5EF4-FFF2-40B4-BE49-F238E27FC236}">
                <a16:creationId xmlns:a16="http://schemas.microsoft.com/office/drawing/2014/main" id="{6349C3AE-2938-ED4C-8599-0C389C911F96}"/>
              </a:ext>
            </a:extLst>
          </p:cNvPr>
          <p:cNvPicPr>
            <a:picLocks noChangeAspect="1"/>
          </p:cNvPicPr>
          <p:nvPr/>
        </p:nvPicPr>
        <p:blipFill>
          <a:blip r:embed="rId3">
            <a:alphaModFix amt="17000"/>
          </a:blip>
          <a:stretch>
            <a:fillRect/>
          </a:stretch>
        </p:blipFill>
        <p:spPr>
          <a:xfrm>
            <a:off x="223824" y="-702776"/>
            <a:ext cx="9027942" cy="8586014"/>
          </a:xfrm>
          <a:prstGeom prst="rect">
            <a:avLst/>
          </a:prstGeom>
          <a:effectLst/>
        </p:spPr>
      </p:pic>
      <p:sp>
        <p:nvSpPr>
          <p:cNvPr id="5" name="Title 1"/>
          <p:cNvSpPr>
            <a:spLocks noGrp="1"/>
          </p:cNvSpPr>
          <p:nvPr>
            <p:ph type="ctrTitle"/>
          </p:nvPr>
        </p:nvSpPr>
        <p:spPr>
          <a:xfrm>
            <a:off x="0" y="1026907"/>
            <a:ext cx="9144000" cy="1089203"/>
          </a:xfrm>
        </p:spPr>
        <p:txBody>
          <a:bodyPr anchor="t">
            <a:noAutofit/>
          </a:bodyPr>
          <a:lstStyle/>
          <a:p>
            <a:pPr>
              <a:lnSpc>
                <a:spcPct val="150000"/>
              </a:lnSpc>
            </a:pPr>
            <a:r>
              <a:rPr lang="en-US" sz="4000" b="1" dirty="0">
                <a:solidFill>
                  <a:srgbClr val="FFFFF4"/>
                </a:solidFill>
                <a:latin typeface="Proxima Nova Semibold" panose="02000506030000020004" pitchFamily="2" charset="0"/>
                <a:cs typeface="Proxima Nova Regular"/>
              </a:rPr>
              <a:t>Thank you</a:t>
            </a:r>
            <a:br>
              <a:rPr lang="en-US" sz="4000" b="1" dirty="0">
                <a:solidFill>
                  <a:srgbClr val="FFFFF4"/>
                </a:solidFill>
                <a:latin typeface="Proxima Nova Semibold" panose="02000506030000020004" pitchFamily="2" charset="0"/>
                <a:cs typeface="Proxima Nova Regular"/>
              </a:rPr>
            </a:br>
            <a:endParaRPr lang="en-US" sz="4000" dirty="0">
              <a:solidFill>
                <a:srgbClr val="FFFFF4"/>
              </a:solidFill>
              <a:latin typeface="Proxima Nova Rg" panose="02000506030000020004" pitchFamily="2" charset="0"/>
              <a:cs typeface="Proxima Nova Regular"/>
            </a:endParaRPr>
          </a:p>
        </p:txBody>
      </p:sp>
      <p:sp>
        <p:nvSpPr>
          <p:cNvPr id="8" name="Text Placeholder 9"/>
          <p:cNvSpPr txBox="1">
            <a:spLocks/>
          </p:cNvSpPr>
          <p:nvPr/>
        </p:nvSpPr>
        <p:spPr>
          <a:xfrm>
            <a:off x="223824" y="3926081"/>
            <a:ext cx="8001000" cy="1089203"/>
          </a:xfrm>
          <a:prstGeom prst="rect">
            <a:avLst/>
          </a:prstGeom>
        </p:spPr>
        <p:txBody>
          <a:bodyPr vert="horz" lIns="91440" tIns="45720" rIns="91440" bIns="45720" rtlCol="0" anchor="ctr"/>
          <a:lstStyle>
            <a:defPPr>
              <a:defRPr lang="en-US"/>
            </a:defPPr>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kern="1200" cap="all" baseline="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40000"/>
              </a:lnSpc>
              <a:spcBef>
                <a:spcPts val="1000"/>
              </a:spcBef>
              <a:spcAft>
                <a:spcPts val="0"/>
              </a:spcAft>
              <a:buClrTx/>
              <a:buSzTx/>
              <a:buFont typeface="Arial" panose="020B0604020202020204" pitchFamily="34" charset="0"/>
              <a:buNone/>
              <a:tabLst/>
              <a:defRPr/>
            </a:pPr>
            <a:r>
              <a:rPr kumimoji="0" lang="en-US" sz="1200" b="1" i="0" u="none" strike="noStrike" kern="1200" cap="all" spc="0" normalizeH="0" baseline="0" noProof="0" dirty="0">
                <a:ln>
                  <a:noFill/>
                </a:ln>
                <a:solidFill>
                  <a:srgbClr val="FFFFF4"/>
                </a:solidFill>
                <a:effectLst/>
                <a:uLnTx/>
                <a:uFillTx/>
                <a:latin typeface="Proxima Nova Semibold" panose="02000506030000020004" pitchFamily="2" charset="0"/>
                <a:ea typeface="+mn-ea"/>
                <a:cs typeface="Proxima Nova Regular"/>
              </a:rPr>
              <a:t>FOR LOVE &amp; PROFITS</a:t>
            </a:r>
          </a:p>
          <a:p>
            <a:pPr marL="0" marR="0" lvl="0" indent="0" algn="l" defTabSz="914400" rtl="0" eaLnBrk="1" fontAlgn="auto" latinLnBrk="0" hangingPunct="1">
              <a:lnSpc>
                <a:spcPct val="40000"/>
              </a:lnSpc>
              <a:spcBef>
                <a:spcPts val="1000"/>
              </a:spcBef>
              <a:spcAft>
                <a:spcPts val="0"/>
              </a:spcAft>
              <a:buClrTx/>
              <a:buSzTx/>
              <a:buFont typeface="Arial" panose="020B0604020202020204" pitchFamily="34" charset="0"/>
              <a:buNone/>
              <a:tabLst/>
              <a:defRPr/>
            </a:pPr>
            <a:r>
              <a:rPr kumimoji="0" lang="en-US" sz="1050" b="0" i="0" u="none" strike="noStrike" kern="1200" cap="all" spc="0" normalizeH="0" baseline="0" noProof="0" dirty="0">
                <a:ln>
                  <a:noFill/>
                </a:ln>
                <a:solidFill>
                  <a:srgbClr val="FFFFF4"/>
                </a:solidFill>
                <a:effectLst/>
                <a:uLnTx/>
                <a:uFillTx/>
                <a:latin typeface="Proxima Nova Rg" panose="02000506030000020004" pitchFamily="2" charset="0"/>
                <a:ea typeface="+mn-ea"/>
                <a:cs typeface="Proxima Nova Regular"/>
              </a:rPr>
              <a:t>CREATE CUSTOMER LOYALTY</a:t>
            </a:r>
          </a:p>
          <a:p>
            <a:pPr marL="0" marR="0" lvl="0" indent="0" algn="l" defTabSz="914400" rtl="0" eaLnBrk="1" fontAlgn="auto" latinLnBrk="0" hangingPunct="1">
              <a:lnSpc>
                <a:spcPct val="40000"/>
              </a:lnSpc>
              <a:spcBef>
                <a:spcPts val="1000"/>
              </a:spcBef>
              <a:spcAft>
                <a:spcPts val="0"/>
              </a:spcAft>
              <a:buClrTx/>
              <a:buSzTx/>
              <a:buFont typeface="Arial" panose="020B0604020202020204" pitchFamily="34" charset="0"/>
              <a:buNone/>
              <a:tabLst/>
              <a:defRPr/>
            </a:pPr>
            <a:r>
              <a:rPr kumimoji="0" lang="en-US" sz="1050" b="0" i="0" u="none" strike="noStrike" kern="1200" cap="all" spc="0" normalizeH="0" baseline="0" noProof="0" dirty="0">
                <a:ln>
                  <a:noFill/>
                </a:ln>
                <a:solidFill>
                  <a:srgbClr val="FFFFF4"/>
                </a:solidFill>
                <a:effectLst/>
                <a:uLnTx/>
                <a:uFillTx/>
                <a:latin typeface="Proxima Nova Rg" panose="02000506030000020004" pitchFamily="2" charset="0"/>
                <a:ea typeface="+mn-ea"/>
                <a:cs typeface="Proxima Nova Regular"/>
              </a:rPr>
              <a:t>DRIVE BUSINESS RESULTS</a:t>
            </a:r>
          </a:p>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US" sz="1000" b="0" i="0" u="none" strike="noStrike" kern="1200" cap="all" spc="0" normalizeH="0" baseline="0" noProof="0" dirty="0">
                <a:ln>
                  <a:noFill/>
                </a:ln>
                <a:solidFill>
                  <a:schemeClr val="bg1">
                    <a:alpha val="55215"/>
                  </a:schemeClr>
                </a:solidFill>
                <a:effectLst/>
                <a:uLnTx/>
                <a:uFillTx/>
                <a:latin typeface="Proxima Nova Rg" panose="02000506030000020004" pitchFamily="2" charset="0"/>
                <a:ea typeface="+mn-ea"/>
                <a:cs typeface="Proxima Nova Regular"/>
              </a:rPr>
              <a:t>© 2021 All rights reserved</a:t>
            </a:r>
          </a:p>
        </p:txBody>
      </p:sp>
      <p:cxnSp>
        <p:nvCxnSpPr>
          <p:cNvPr id="18" name="Straight Connector 17">
            <a:extLst>
              <a:ext uri="{FF2B5EF4-FFF2-40B4-BE49-F238E27FC236}">
                <a16:creationId xmlns:a16="http://schemas.microsoft.com/office/drawing/2014/main" id="{85BBADA5-0663-8C47-8AA7-E0383DFE00C4}"/>
              </a:ext>
            </a:extLst>
          </p:cNvPr>
          <p:cNvCxnSpPr>
            <a:cxnSpLocks/>
          </p:cNvCxnSpPr>
          <p:nvPr/>
        </p:nvCxnSpPr>
        <p:spPr>
          <a:xfrm>
            <a:off x="4079631" y="2073907"/>
            <a:ext cx="984738"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7" name="Picture 16" descr="Icon&#10;&#10;Description automatically generated">
            <a:extLst>
              <a:ext uri="{FF2B5EF4-FFF2-40B4-BE49-F238E27FC236}">
                <a16:creationId xmlns:a16="http://schemas.microsoft.com/office/drawing/2014/main" id="{0A01C4D1-A03B-6B40-8183-B4B302B8AD29}"/>
              </a:ext>
            </a:extLst>
          </p:cNvPr>
          <p:cNvPicPr>
            <a:picLocks noChangeAspect="1"/>
          </p:cNvPicPr>
          <p:nvPr/>
        </p:nvPicPr>
        <p:blipFill>
          <a:blip r:embed="rId4"/>
          <a:stretch>
            <a:fillRect/>
          </a:stretch>
        </p:blipFill>
        <p:spPr>
          <a:xfrm>
            <a:off x="7210062" y="3951415"/>
            <a:ext cx="1703450" cy="1036143"/>
          </a:xfrm>
          <a:prstGeom prst="rect">
            <a:avLst/>
          </a:prstGeom>
        </p:spPr>
      </p:pic>
      <p:sp>
        <p:nvSpPr>
          <p:cNvPr id="15" name="Rectangle 14">
            <a:extLst>
              <a:ext uri="{FF2B5EF4-FFF2-40B4-BE49-F238E27FC236}">
                <a16:creationId xmlns:a16="http://schemas.microsoft.com/office/drawing/2014/main" id="{CC0C7204-7C68-D449-9563-AA8C0FA8E46B}"/>
              </a:ext>
            </a:extLst>
          </p:cNvPr>
          <p:cNvSpPr/>
          <p:nvPr/>
        </p:nvSpPr>
        <p:spPr>
          <a:xfrm>
            <a:off x="3278216" y="2246662"/>
            <a:ext cx="2701381" cy="923330"/>
          </a:xfrm>
          <a:prstGeom prst="rect">
            <a:avLst/>
          </a:prstGeom>
        </p:spPr>
        <p:txBody>
          <a:bodyPr wrap="none">
            <a:spAutoFit/>
          </a:bodyPr>
          <a:lstStyle/>
          <a:p>
            <a:pPr algn="ctr"/>
            <a:r>
              <a:rPr lang="en-US" dirty="0" err="1">
                <a:solidFill>
                  <a:srgbClr val="FFFFF4"/>
                </a:solidFill>
                <a:latin typeface="Proxima Nova Rg" panose="02000506030000020004" pitchFamily="2" charset="0"/>
                <a:cs typeface="Proxima Nova Regular"/>
              </a:rPr>
              <a:t>kerry@kerrybodine.com</a:t>
            </a:r>
            <a:endParaRPr lang="en-US" dirty="0">
              <a:solidFill>
                <a:srgbClr val="FFFFF4"/>
              </a:solidFill>
              <a:latin typeface="Proxima Nova Rg" panose="02000506030000020004" pitchFamily="2" charset="0"/>
              <a:cs typeface="Proxima Nova Regular"/>
            </a:endParaRPr>
          </a:p>
          <a:p>
            <a:pPr algn="ctr"/>
            <a:r>
              <a:rPr lang="en-US" dirty="0">
                <a:solidFill>
                  <a:srgbClr val="FFFFF4"/>
                </a:solidFill>
                <a:latin typeface="Proxima Nova Rg" panose="02000506030000020004" pitchFamily="2" charset="0"/>
              </a:rPr>
              <a:t>@</a:t>
            </a:r>
            <a:r>
              <a:rPr lang="en-US" dirty="0" err="1">
                <a:solidFill>
                  <a:srgbClr val="FFFFF4"/>
                </a:solidFill>
                <a:latin typeface="Proxima Nova Rg" panose="02000506030000020004" pitchFamily="2" charset="0"/>
              </a:rPr>
              <a:t>kerrybodine</a:t>
            </a:r>
            <a:endParaRPr lang="en-US" dirty="0">
              <a:solidFill>
                <a:srgbClr val="FFFFF4"/>
              </a:solidFill>
              <a:latin typeface="Proxima Nova Rg" panose="02000506030000020004" pitchFamily="2" charset="0"/>
            </a:endParaRPr>
          </a:p>
          <a:p>
            <a:pPr algn="ctr"/>
            <a:r>
              <a:rPr lang="en-US" dirty="0" err="1">
                <a:solidFill>
                  <a:srgbClr val="FFFFF4"/>
                </a:solidFill>
                <a:latin typeface="Proxima Nova Rg" panose="02000506030000020004" pitchFamily="2" charset="0"/>
              </a:rPr>
              <a:t>kerrybodine.com</a:t>
            </a:r>
            <a:r>
              <a:rPr lang="en-US" dirty="0">
                <a:solidFill>
                  <a:srgbClr val="FFFFF4"/>
                </a:solidFill>
                <a:latin typeface="Proxima Nova Rg" panose="02000506030000020004" pitchFamily="2" charset="0"/>
              </a:rPr>
              <a:t>/contact</a:t>
            </a:r>
            <a:endParaRPr lang="en-US" dirty="0">
              <a:solidFill>
                <a:srgbClr val="FFFFF4"/>
              </a:solidFill>
            </a:endParaRPr>
          </a:p>
        </p:txBody>
      </p:sp>
    </p:spTree>
    <p:extLst>
      <p:ext uri="{BB962C8B-B14F-4D97-AF65-F5344CB8AC3E}">
        <p14:creationId xmlns:p14="http://schemas.microsoft.com/office/powerpoint/2010/main" val="6118735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6_Smartwat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7150" cmpd="sng">
          <a:solidFill>
            <a:srgbClr val="48AB4F"/>
          </a:solidFill>
        </a:ln>
        <a:effectLst/>
      </a:spPr>
      <a:bodyPr rtlCol="0" anchor="t"/>
      <a:lstStyle>
        <a:defPPr>
          <a:defRPr sz="1400" dirty="0" smtClean="0">
            <a:solidFill>
              <a:srgbClr val="00000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1_Gree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2_Gree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3_Gree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8_Smartwat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7150" cmpd="sng">
          <a:solidFill>
            <a:srgbClr val="48AB4F"/>
          </a:solidFill>
        </a:ln>
        <a:effectLst/>
      </a:spPr>
      <a:bodyPr rtlCol="0" anchor="t"/>
      <a:lstStyle>
        <a:defPPr>
          <a:defRPr sz="1400" dirty="0" smtClean="0">
            <a:solidFill>
              <a:srgbClr val="00000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5.xml><?xml version="1.0" encoding="utf-8"?>
<a:theme xmlns:a="http://schemas.openxmlformats.org/drawingml/2006/main" name="9_Smartwat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7150" cmpd="sng">
          <a:solidFill>
            <a:srgbClr val="48AB4F"/>
          </a:solidFill>
        </a:ln>
        <a:effectLst/>
      </a:spPr>
      <a:bodyPr rtlCol="0" anchor="t"/>
      <a:lstStyle>
        <a:defPPr>
          <a:defRPr sz="1400" dirty="0" smtClean="0">
            <a:solidFill>
              <a:srgbClr val="00000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martwat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7150" cmpd="sng">
          <a:solidFill>
            <a:srgbClr val="48AB4F"/>
          </a:solidFill>
        </a:ln>
        <a:effectLst/>
      </a:spPr>
      <a:bodyPr rtlCol="0" anchor="t"/>
      <a:lstStyle>
        <a:defPPr>
          <a:defRPr sz="1400" dirty="0" smtClean="0">
            <a:solidFill>
              <a:srgbClr val="00000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Bl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Smartwat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7150" cmpd="sng">
          <a:solidFill>
            <a:srgbClr val="48AB4F"/>
          </a:solidFill>
        </a:ln>
        <a:effectLst/>
      </a:spPr>
      <a:bodyPr rtlCol="0" anchor="t"/>
      <a:lstStyle>
        <a:defPPr>
          <a:defRPr sz="1400" dirty="0" smtClean="0">
            <a:solidFill>
              <a:srgbClr val="00000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2_Smartwat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7150" cmpd="sng">
          <a:solidFill>
            <a:srgbClr val="48AB4F"/>
          </a:solidFill>
        </a:ln>
        <a:effectLst/>
      </a:spPr>
      <a:bodyPr rtlCol="0" anchor="t"/>
      <a:lstStyle>
        <a:defPPr>
          <a:defRPr sz="1400" dirty="0" smtClean="0">
            <a:solidFill>
              <a:srgbClr val="00000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Gree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3_Smartwat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7150" cmpd="sng">
          <a:solidFill>
            <a:srgbClr val="48AB4F"/>
          </a:solidFill>
        </a:ln>
        <a:effectLst/>
      </a:spPr>
      <a:bodyPr rtlCol="0" anchor="t"/>
      <a:lstStyle>
        <a:defPPr>
          <a:defRPr sz="1400" dirty="0" smtClean="0">
            <a:solidFill>
              <a:srgbClr val="00000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4_Smartwat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7150" cmpd="sng">
          <a:solidFill>
            <a:srgbClr val="48AB4F"/>
          </a:solidFill>
        </a:ln>
        <a:effectLst/>
      </a:spPr>
      <a:bodyPr rtlCol="0" anchor="t"/>
      <a:lstStyle>
        <a:defPPr>
          <a:defRPr sz="1400" dirty="0" smtClean="0">
            <a:solidFill>
              <a:srgbClr val="00000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1_Bl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martwatch Theme Fonts">
      <a:majorFont>
        <a:latin typeface="Proxima Nova Bold"/>
        <a:ea typeface=""/>
        <a:cs typeface=""/>
      </a:majorFont>
      <a:minorFont>
        <a:latin typeface="Proxima Nova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74599</TotalTime>
  <Words>734</Words>
  <Application>Microsoft Macintosh PowerPoint</Application>
  <PresentationFormat>On-screen Show (16:9)</PresentationFormat>
  <Paragraphs>100</Paragraphs>
  <Slides>5</Slides>
  <Notes>4</Notes>
  <HiddenSlides>0</HiddenSlides>
  <MMClips>0</MMClips>
  <ScaleCrop>false</ScaleCrop>
  <HeadingPairs>
    <vt:vector size="6" baseType="variant">
      <vt:variant>
        <vt:lpstr>Fonts Used</vt:lpstr>
      </vt:variant>
      <vt:variant>
        <vt:i4>8</vt:i4>
      </vt:variant>
      <vt:variant>
        <vt:lpstr>Theme</vt:lpstr>
      </vt:variant>
      <vt:variant>
        <vt:i4>15</vt:i4>
      </vt:variant>
      <vt:variant>
        <vt:lpstr>Slide Titles</vt:lpstr>
      </vt:variant>
      <vt:variant>
        <vt:i4>5</vt:i4>
      </vt:variant>
    </vt:vector>
  </HeadingPairs>
  <TitlesOfParts>
    <vt:vector size="28" baseType="lpstr">
      <vt:lpstr>Arial</vt:lpstr>
      <vt:lpstr>Calibri</vt:lpstr>
      <vt:lpstr>Hoefler Text</vt:lpstr>
      <vt:lpstr>Proxima Nova Bold</vt:lpstr>
      <vt:lpstr>Proxima Nova Medium</vt:lpstr>
      <vt:lpstr>Proxima Nova Regular</vt:lpstr>
      <vt:lpstr>Proxima Nova Rg</vt:lpstr>
      <vt:lpstr>Proxima Nova Semibold</vt:lpstr>
      <vt:lpstr>Office Theme</vt:lpstr>
      <vt:lpstr>Smartwatch</vt:lpstr>
      <vt:lpstr>Blue</vt:lpstr>
      <vt:lpstr>1_Smartwatch</vt:lpstr>
      <vt:lpstr>2_Smartwatch</vt:lpstr>
      <vt:lpstr>Green</vt:lpstr>
      <vt:lpstr>3_Smartwatch</vt:lpstr>
      <vt:lpstr>4_Smartwatch</vt:lpstr>
      <vt:lpstr>1_Blue</vt:lpstr>
      <vt:lpstr>6_Smartwatch</vt:lpstr>
      <vt:lpstr>1_Green</vt:lpstr>
      <vt:lpstr>2_Green</vt:lpstr>
      <vt:lpstr>3_Green</vt:lpstr>
      <vt:lpstr>8_Smartwatch</vt:lpstr>
      <vt:lpstr>9_Smartwatch</vt:lpstr>
      <vt:lpstr>Free Journey Mapping Template </vt:lpstr>
      <vt:lpstr>PowerPoint Presentation</vt:lpstr>
      <vt:lpstr>PowerPoint Presentation</vt:lpstr>
      <vt:lpstr>PowerPoint Presentation</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Hyper Island: Driving Growth Through Customer Experience</dc:title>
  <dc:creator>Kerry Bodine</dc:creator>
  <cp:lastModifiedBy>Kerry Bodine</cp:lastModifiedBy>
  <cp:revision>1659</cp:revision>
  <cp:lastPrinted>2020-04-13T16:51:49Z</cp:lastPrinted>
  <dcterms:created xsi:type="dcterms:W3CDTF">2014-02-17T00:55:39Z</dcterms:created>
  <dcterms:modified xsi:type="dcterms:W3CDTF">2021-12-29T00:25:59Z</dcterms:modified>
</cp:coreProperties>
</file>